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323" r:id="rId3"/>
    <p:sldId id="304" r:id="rId4"/>
    <p:sldId id="309" r:id="rId5"/>
    <p:sldId id="322" r:id="rId6"/>
    <p:sldId id="319" r:id="rId7"/>
    <p:sldId id="320" r:id="rId8"/>
    <p:sldId id="263" r:id="rId9"/>
    <p:sldId id="313" r:id="rId10"/>
    <p:sldId id="305" r:id="rId11"/>
    <p:sldId id="311" r:id="rId12"/>
    <p:sldId id="298" r:id="rId13"/>
    <p:sldId id="310" r:id="rId14"/>
    <p:sldId id="321" r:id="rId15"/>
    <p:sldId id="271" r:id="rId16"/>
    <p:sldId id="302" r:id="rId17"/>
    <p:sldId id="297" r:id="rId18"/>
    <p:sldId id="283" r:id="rId19"/>
    <p:sldId id="300" r:id="rId20"/>
    <p:sldId id="301" r:id="rId21"/>
    <p:sldId id="278" r:id="rId22"/>
    <p:sldId id="276" r:id="rId23"/>
    <p:sldId id="258" r:id="rId24"/>
    <p:sldId id="264" r:id="rId25"/>
    <p:sldId id="273" r:id="rId26"/>
    <p:sldId id="259" r:id="rId27"/>
    <p:sldId id="256" r:id="rId28"/>
    <p:sldId id="257" r:id="rId29"/>
    <p:sldId id="266" r:id="rId30"/>
    <p:sldId id="274" r:id="rId31"/>
    <p:sldId id="318" r:id="rId32"/>
    <p:sldId id="303" r:id="rId33"/>
    <p:sldId id="308" r:id="rId34"/>
    <p:sldId id="288" r:id="rId35"/>
    <p:sldId id="280" r:id="rId36"/>
    <p:sldId id="279" r:id="rId37"/>
    <p:sldId id="289" r:id="rId38"/>
    <p:sldId id="281" r:id="rId39"/>
    <p:sldId id="292" r:id="rId40"/>
    <p:sldId id="291" r:id="rId41"/>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422"/>
    <a:srgbClr val="9CD8C8"/>
    <a:srgbClr val="135432"/>
    <a:srgbClr val="B4E2D6"/>
    <a:srgbClr val="1E7445"/>
    <a:srgbClr val="1F9143"/>
    <a:srgbClr val="73DFA6"/>
    <a:srgbClr val="AADED0"/>
    <a:srgbClr val="89D2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1" autoAdjust="0"/>
    <p:restoredTop sz="94660"/>
  </p:normalViewPr>
  <p:slideViewPr>
    <p:cSldViewPr snapToGrid="0">
      <p:cViewPr>
        <p:scale>
          <a:sx n="88" d="100"/>
          <a:sy n="88" d="100"/>
        </p:scale>
        <p:origin x="53"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g>
</file>

<file path=ppt/media/image32.png>
</file>

<file path=ppt/media/image33.png>
</file>

<file path=ppt/media/image34.jp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svg>
</file>

<file path=ppt/media/image43.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BC33D4C-614D-48B8-B070-0981FA81FD11}"/>
              </a:ext>
            </a:extLst>
          </p:cNvPr>
          <p:cNvSpPr>
            <a:spLocks noGrp="1"/>
          </p:cNvSpPr>
          <p:nvPr>
            <p:ph type="ctrTitle"/>
          </p:nvPr>
        </p:nvSpPr>
        <p:spPr>
          <a:xfrm>
            <a:off x="1524000" y="1122363"/>
            <a:ext cx="9144000" cy="2387600"/>
          </a:xfrm>
        </p:spPr>
        <p:txBody>
          <a:bodyPr anchor="b"/>
          <a:lstStyle>
            <a:lvl1pPr algn="ctr">
              <a:defRPr sz="6000"/>
            </a:lvl1pPr>
          </a:lstStyle>
          <a:p>
            <a:r>
              <a:rPr lang="sv-SE"/>
              <a:t>Klicka här för att ändra mall för rubrikformat</a:t>
            </a:r>
          </a:p>
        </p:txBody>
      </p:sp>
      <p:sp>
        <p:nvSpPr>
          <p:cNvPr id="3" name="Underrubrik 2">
            <a:extLst>
              <a:ext uri="{FF2B5EF4-FFF2-40B4-BE49-F238E27FC236}">
                <a16:creationId xmlns:a16="http://schemas.microsoft.com/office/drawing/2014/main" id="{6B30F169-0A08-4A08-99EA-65EDA765F8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v-SE"/>
              <a:t>Klicka här för att ändra mall för underrubrikformat</a:t>
            </a:r>
          </a:p>
        </p:txBody>
      </p:sp>
      <p:sp>
        <p:nvSpPr>
          <p:cNvPr id="4" name="Platshållare för datum 3">
            <a:extLst>
              <a:ext uri="{FF2B5EF4-FFF2-40B4-BE49-F238E27FC236}">
                <a16:creationId xmlns:a16="http://schemas.microsoft.com/office/drawing/2014/main" id="{F96BCAC1-6B36-4D2C-B11E-082F48E586CF}"/>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FD239616-828E-4495-8B14-81A3F2FA66C1}"/>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EA60D3C8-C141-4C3D-81FD-884C96DC5E84}"/>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385391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D299FD6-3FB7-4DB3-B018-6FEBB7C8DA87}"/>
              </a:ext>
            </a:extLst>
          </p:cNvPr>
          <p:cNvSpPr>
            <a:spLocks noGrp="1"/>
          </p:cNvSpPr>
          <p:nvPr>
            <p:ph type="title"/>
          </p:nvPr>
        </p:nvSpPr>
        <p:spPr/>
        <p:txBody>
          <a:bodyPr/>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D958F151-298E-46D0-A242-307AB0085808}"/>
              </a:ext>
            </a:extLst>
          </p:cNvPr>
          <p:cNvSpPr>
            <a:spLocks noGrp="1"/>
          </p:cNvSpPr>
          <p:nvPr>
            <p:ph type="body" orient="vert" idx="1"/>
          </p:nvPr>
        </p:nvSpPr>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BCEFD2D0-50A2-47D9-80E8-141066CCD191}"/>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88DD283D-CA24-4893-9C85-FB8D1841F610}"/>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D776DD11-BA3A-43C8-9109-B34549974C25}"/>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4233078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Lodrät rubrik 1">
            <a:extLst>
              <a:ext uri="{FF2B5EF4-FFF2-40B4-BE49-F238E27FC236}">
                <a16:creationId xmlns:a16="http://schemas.microsoft.com/office/drawing/2014/main" id="{891638F7-4DFF-4B9F-834A-6D8FD9D32274}"/>
              </a:ext>
            </a:extLst>
          </p:cNvPr>
          <p:cNvSpPr>
            <a:spLocks noGrp="1"/>
          </p:cNvSpPr>
          <p:nvPr>
            <p:ph type="title" orient="vert"/>
          </p:nvPr>
        </p:nvSpPr>
        <p:spPr>
          <a:xfrm>
            <a:off x="8724900" y="365125"/>
            <a:ext cx="2628900" cy="5811838"/>
          </a:xfrm>
        </p:spPr>
        <p:txBody>
          <a:bodyPr vert="eaVert"/>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C0D42AA2-3F6F-4176-A4A2-0F03CDCB89D5}"/>
              </a:ext>
            </a:extLst>
          </p:cNvPr>
          <p:cNvSpPr>
            <a:spLocks noGrp="1"/>
          </p:cNvSpPr>
          <p:nvPr>
            <p:ph type="body" orient="vert" idx="1"/>
          </p:nvPr>
        </p:nvSpPr>
        <p:spPr>
          <a:xfrm>
            <a:off x="838200" y="365125"/>
            <a:ext cx="7734300" cy="5811838"/>
          </a:xfrm>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46AD79E8-80EF-4436-AFF6-E7570B743F86}"/>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B92BC09F-5A8A-43F4-8A7F-714591A75B59}"/>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7E649922-4EA4-4793-897C-9E5DD5838DF8}"/>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3010182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951D313-5306-4B7A-9763-EBCAF26D89BA}"/>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C24596CA-5A76-42E6-A30B-F57E18F03D04}"/>
              </a:ext>
            </a:extLst>
          </p:cNvPr>
          <p:cNvSpPr>
            <a:spLocks noGrp="1"/>
          </p:cNvSpPr>
          <p:nvPr>
            <p:ph idx="1"/>
          </p:nvPr>
        </p:nvSpPr>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AC02475D-26F7-42AA-BE15-686E113E33B3}"/>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881E52F0-8525-438B-8A6D-B83E8A3E192F}"/>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D688A17B-90F0-4AC4-980F-049836F7EEC5}"/>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1936130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49739D5-3F60-434A-BCCA-57E9F0E01F6D}"/>
              </a:ext>
            </a:extLst>
          </p:cNvPr>
          <p:cNvSpPr>
            <a:spLocks noGrp="1"/>
          </p:cNvSpPr>
          <p:nvPr>
            <p:ph type="title"/>
          </p:nvPr>
        </p:nvSpPr>
        <p:spPr>
          <a:xfrm>
            <a:off x="831850" y="1709738"/>
            <a:ext cx="10515600" cy="2852737"/>
          </a:xfrm>
        </p:spPr>
        <p:txBody>
          <a:bodyPr anchor="b"/>
          <a:lstStyle>
            <a:lvl1pPr>
              <a:defRPr sz="6000"/>
            </a:lvl1pPr>
          </a:lstStyle>
          <a:p>
            <a:r>
              <a:rPr lang="sv-SE"/>
              <a:t>Klicka här för att ändra mall för rubrikformat</a:t>
            </a:r>
          </a:p>
        </p:txBody>
      </p:sp>
      <p:sp>
        <p:nvSpPr>
          <p:cNvPr id="3" name="Platshållare för text 2">
            <a:extLst>
              <a:ext uri="{FF2B5EF4-FFF2-40B4-BE49-F238E27FC236}">
                <a16:creationId xmlns:a16="http://schemas.microsoft.com/office/drawing/2014/main" id="{E14E6166-0A30-4918-9519-BD289F229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v-SE"/>
              <a:t>Redigera format för bakgrundstext</a:t>
            </a:r>
          </a:p>
        </p:txBody>
      </p:sp>
      <p:sp>
        <p:nvSpPr>
          <p:cNvPr id="4" name="Platshållare för datum 3">
            <a:extLst>
              <a:ext uri="{FF2B5EF4-FFF2-40B4-BE49-F238E27FC236}">
                <a16:creationId xmlns:a16="http://schemas.microsoft.com/office/drawing/2014/main" id="{94816B56-BF2E-45ED-A5B8-7BA23CE3B631}"/>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C9FE4C7D-4E84-4184-8343-429B79771700}"/>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6AF1FD81-7194-4633-9AC0-873E8657B2BA}"/>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1431011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E42BB0D-6A69-49F6-A90D-E28E378E0A10}"/>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61708C61-810D-4AC4-87B7-48E6A0E019D4}"/>
              </a:ext>
            </a:extLst>
          </p:cNvPr>
          <p:cNvSpPr>
            <a:spLocks noGrp="1"/>
          </p:cNvSpPr>
          <p:nvPr>
            <p:ph sz="half" idx="1"/>
          </p:nvPr>
        </p:nvSpPr>
        <p:spPr>
          <a:xfrm>
            <a:off x="838200" y="1825625"/>
            <a:ext cx="5181600" cy="4351338"/>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innehåll 3">
            <a:extLst>
              <a:ext uri="{FF2B5EF4-FFF2-40B4-BE49-F238E27FC236}">
                <a16:creationId xmlns:a16="http://schemas.microsoft.com/office/drawing/2014/main" id="{2392ABF8-7A6F-4E24-8050-7B33EC474F66}"/>
              </a:ext>
            </a:extLst>
          </p:cNvPr>
          <p:cNvSpPr>
            <a:spLocks noGrp="1"/>
          </p:cNvSpPr>
          <p:nvPr>
            <p:ph sz="half" idx="2"/>
          </p:nvPr>
        </p:nvSpPr>
        <p:spPr>
          <a:xfrm>
            <a:off x="6172200" y="1825625"/>
            <a:ext cx="5181600" cy="4351338"/>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5" name="Platshållare för datum 4">
            <a:extLst>
              <a:ext uri="{FF2B5EF4-FFF2-40B4-BE49-F238E27FC236}">
                <a16:creationId xmlns:a16="http://schemas.microsoft.com/office/drawing/2014/main" id="{B9F2D13C-F763-4DE4-9DE9-31CAE4D3882C}"/>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6" name="Platshållare för sidfot 5">
            <a:extLst>
              <a:ext uri="{FF2B5EF4-FFF2-40B4-BE49-F238E27FC236}">
                <a16:creationId xmlns:a16="http://schemas.microsoft.com/office/drawing/2014/main" id="{91A00DE0-C2A5-4988-A23B-D53F021294F5}"/>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7E15DC69-93E2-46B7-889B-A647B2E1E4BA}"/>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3150570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9692279-7734-4A41-9D7D-2E2221C5BB84}"/>
              </a:ext>
            </a:extLst>
          </p:cNvPr>
          <p:cNvSpPr>
            <a:spLocks noGrp="1"/>
          </p:cNvSpPr>
          <p:nvPr>
            <p:ph type="title"/>
          </p:nvPr>
        </p:nvSpPr>
        <p:spPr>
          <a:xfrm>
            <a:off x="839788" y="365125"/>
            <a:ext cx="10515600" cy="1325563"/>
          </a:xfrm>
        </p:spPr>
        <p:txBody>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9925D039-0E5E-4FA7-A4D5-E983EFA3CD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Redigera format för bakgrundstext</a:t>
            </a:r>
          </a:p>
        </p:txBody>
      </p:sp>
      <p:sp>
        <p:nvSpPr>
          <p:cNvPr id="4" name="Platshållare för innehåll 3">
            <a:extLst>
              <a:ext uri="{FF2B5EF4-FFF2-40B4-BE49-F238E27FC236}">
                <a16:creationId xmlns:a16="http://schemas.microsoft.com/office/drawing/2014/main" id="{66AD5344-F341-4413-9123-F6A9CC5DC5F9}"/>
              </a:ext>
            </a:extLst>
          </p:cNvPr>
          <p:cNvSpPr>
            <a:spLocks noGrp="1"/>
          </p:cNvSpPr>
          <p:nvPr>
            <p:ph sz="half" idx="2"/>
          </p:nvPr>
        </p:nvSpPr>
        <p:spPr>
          <a:xfrm>
            <a:off x="839788" y="2505075"/>
            <a:ext cx="5157787" cy="3684588"/>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5" name="Platshållare för text 4">
            <a:extLst>
              <a:ext uri="{FF2B5EF4-FFF2-40B4-BE49-F238E27FC236}">
                <a16:creationId xmlns:a16="http://schemas.microsoft.com/office/drawing/2014/main" id="{0A4135D4-D3AE-4E8E-8163-2CF5D6D8DA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Redigera format för bakgrundstext</a:t>
            </a:r>
          </a:p>
        </p:txBody>
      </p:sp>
      <p:sp>
        <p:nvSpPr>
          <p:cNvPr id="6" name="Platshållare för innehåll 5">
            <a:extLst>
              <a:ext uri="{FF2B5EF4-FFF2-40B4-BE49-F238E27FC236}">
                <a16:creationId xmlns:a16="http://schemas.microsoft.com/office/drawing/2014/main" id="{20A7FB98-679B-498A-8A57-1E84FA3CCE1D}"/>
              </a:ext>
            </a:extLst>
          </p:cNvPr>
          <p:cNvSpPr>
            <a:spLocks noGrp="1"/>
          </p:cNvSpPr>
          <p:nvPr>
            <p:ph sz="quarter" idx="4"/>
          </p:nvPr>
        </p:nvSpPr>
        <p:spPr>
          <a:xfrm>
            <a:off x="6172200" y="2505075"/>
            <a:ext cx="5183188" cy="3684588"/>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7" name="Platshållare för datum 6">
            <a:extLst>
              <a:ext uri="{FF2B5EF4-FFF2-40B4-BE49-F238E27FC236}">
                <a16:creationId xmlns:a16="http://schemas.microsoft.com/office/drawing/2014/main" id="{E17BFC55-2D24-4865-92C8-6B1403332D59}"/>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8" name="Platshållare för sidfot 7">
            <a:extLst>
              <a:ext uri="{FF2B5EF4-FFF2-40B4-BE49-F238E27FC236}">
                <a16:creationId xmlns:a16="http://schemas.microsoft.com/office/drawing/2014/main" id="{EF25CF66-80F2-46D2-87DD-7CFB08B0761B}"/>
              </a:ext>
            </a:extLst>
          </p:cNvPr>
          <p:cNvSpPr>
            <a:spLocks noGrp="1"/>
          </p:cNvSpPr>
          <p:nvPr>
            <p:ph type="ftr" sz="quarter" idx="11"/>
          </p:nvPr>
        </p:nvSpPr>
        <p:spPr/>
        <p:txBody>
          <a:bodyPr/>
          <a:lstStyle/>
          <a:p>
            <a:endParaRPr lang="sv-SE"/>
          </a:p>
        </p:txBody>
      </p:sp>
      <p:sp>
        <p:nvSpPr>
          <p:cNvPr id="9" name="Platshållare för bildnummer 8">
            <a:extLst>
              <a:ext uri="{FF2B5EF4-FFF2-40B4-BE49-F238E27FC236}">
                <a16:creationId xmlns:a16="http://schemas.microsoft.com/office/drawing/2014/main" id="{26FCA262-6222-4AC9-BED2-EDFBC01F87BF}"/>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4061510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C7FD5CA-58A4-4E7F-8C1C-8AA43D4CD185}"/>
              </a:ext>
            </a:extLst>
          </p:cNvPr>
          <p:cNvSpPr>
            <a:spLocks noGrp="1"/>
          </p:cNvSpPr>
          <p:nvPr>
            <p:ph type="title"/>
          </p:nvPr>
        </p:nvSpPr>
        <p:spPr/>
        <p:txBody>
          <a:bodyPr/>
          <a:lstStyle/>
          <a:p>
            <a:r>
              <a:rPr lang="sv-SE"/>
              <a:t>Klicka här för att ändra mall för rubrikformat</a:t>
            </a:r>
          </a:p>
        </p:txBody>
      </p:sp>
      <p:sp>
        <p:nvSpPr>
          <p:cNvPr id="3" name="Platshållare för datum 2">
            <a:extLst>
              <a:ext uri="{FF2B5EF4-FFF2-40B4-BE49-F238E27FC236}">
                <a16:creationId xmlns:a16="http://schemas.microsoft.com/office/drawing/2014/main" id="{A24D9C41-F7C5-4A3F-969B-373C84654A53}"/>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4" name="Platshållare för sidfot 3">
            <a:extLst>
              <a:ext uri="{FF2B5EF4-FFF2-40B4-BE49-F238E27FC236}">
                <a16:creationId xmlns:a16="http://schemas.microsoft.com/office/drawing/2014/main" id="{462C06C8-23CA-4B1C-A18D-89D92DC69472}"/>
              </a:ext>
            </a:extLst>
          </p:cNvPr>
          <p:cNvSpPr>
            <a:spLocks noGrp="1"/>
          </p:cNvSpPr>
          <p:nvPr>
            <p:ph type="ftr" sz="quarter" idx="11"/>
          </p:nvPr>
        </p:nvSpPr>
        <p:spPr/>
        <p:txBody>
          <a:bodyPr/>
          <a:lstStyle/>
          <a:p>
            <a:endParaRPr lang="sv-SE"/>
          </a:p>
        </p:txBody>
      </p:sp>
      <p:sp>
        <p:nvSpPr>
          <p:cNvPr id="5" name="Platshållare för bildnummer 4">
            <a:extLst>
              <a:ext uri="{FF2B5EF4-FFF2-40B4-BE49-F238E27FC236}">
                <a16:creationId xmlns:a16="http://schemas.microsoft.com/office/drawing/2014/main" id="{031918FD-86BF-429F-9BDE-9817995AEB2E}"/>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4176006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tshållare för datum 1">
            <a:extLst>
              <a:ext uri="{FF2B5EF4-FFF2-40B4-BE49-F238E27FC236}">
                <a16:creationId xmlns:a16="http://schemas.microsoft.com/office/drawing/2014/main" id="{8E27F47D-3C9D-48AD-A11B-E372E9B762E6}"/>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3" name="Platshållare för sidfot 2">
            <a:extLst>
              <a:ext uri="{FF2B5EF4-FFF2-40B4-BE49-F238E27FC236}">
                <a16:creationId xmlns:a16="http://schemas.microsoft.com/office/drawing/2014/main" id="{6492D99F-AF8D-4F6E-9A13-6E26D632CF7A}"/>
              </a:ext>
            </a:extLst>
          </p:cNvPr>
          <p:cNvSpPr>
            <a:spLocks noGrp="1"/>
          </p:cNvSpPr>
          <p:nvPr>
            <p:ph type="ftr" sz="quarter" idx="11"/>
          </p:nvPr>
        </p:nvSpPr>
        <p:spPr/>
        <p:txBody>
          <a:bodyPr/>
          <a:lstStyle/>
          <a:p>
            <a:endParaRPr lang="sv-SE"/>
          </a:p>
        </p:txBody>
      </p:sp>
      <p:sp>
        <p:nvSpPr>
          <p:cNvPr id="4" name="Platshållare för bildnummer 3">
            <a:extLst>
              <a:ext uri="{FF2B5EF4-FFF2-40B4-BE49-F238E27FC236}">
                <a16:creationId xmlns:a16="http://schemas.microsoft.com/office/drawing/2014/main" id="{34D5592C-3C85-4D8C-85D6-F073FFB84739}"/>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55812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9687EF2-8F18-4ECC-AF19-7220CAB819D2}"/>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FD833C3F-3927-4D43-88AC-3DFF71760D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text 3">
            <a:extLst>
              <a:ext uri="{FF2B5EF4-FFF2-40B4-BE49-F238E27FC236}">
                <a16:creationId xmlns:a16="http://schemas.microsoft.com/office/drawing/2014/main" id="{91F879DB-16B5-4577-A874-477CF643E6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Redigera format för bakgrundstext</a:t>
            </a:r>
          </a:p>
        </p:txBody>
      </p:sp>
      <p:sp>
        <p:nvSpPr>
          <p:cNvPr id="5" name="Platshållare för datum 4">
            <a:extLst>
              <a:ext uri="{FF2B5EF4-FFF2-40B4-BE49-F238E27FC236}">
                <a16:creationId xmlns:a16="http://schemas.microsoft.com/office/drawing/2014/main" id="{FE86063B-929A-46C8-8666-4E6B61D0B3C4}"/>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6" name="Platshållare för sidfot 5">
            <a:extLst>
              <a:ext uri="{FF2B5EF4-FFF2-40B4-BE49-F238E27FC236}">
                <a16:creationId xmlns:a16="http://schemas.microsoft.com/office/drawing/2014/main" id="{D173F100-A0C3-4C26-B232-5DF7C9EBE300}"/>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7A27F963-CF53-4970-A505-C2C9F7C53175}"/>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3949289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38EB3E8-D418-42B2-8A5B-FD8F718A6435}"/>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bild 2">
            <a:extLst>
              <a:ext uri="{FF2B5EF4-FFF2-40B4-BE49-F238E27FC236}">
                <a16:creationId xmlns:a16="http://schemas.microsoft.com/office/drawing/2014/main" id="{2A7DFD3B-6324-45DA-940D-B8ADBEF435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v-SE"/>
          </a:p>
        </p:txBody>
      </p:sp>
      <p:sp>
        <p:nvSpPr>
          <p:cNvPr id="4" name="Platshållare för text 3">
            <a:extLst>
              <a:ext uri="{FF2B5EF4-FFF2-40B4-BE49-F238E27FC236}">
                <a16:creationId xmlns:a16="http://schemas.microsoft.com/office/drawing/2014/main" id="{1C6F22F8-731B-48E5-B0FF-6EBBB7D226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Redigera format för bakgrundstext</a:t>
            </a:r>
          </a:p>
        </p:txBody>
      </p:sp>
      <p:sp>
        <p:nvSpPr>
          <p:cNvPr id="5" name="Platshållare för datum 4">
            <a:extLst>
              <a:ext uri="{FF2B5EF4-FFF2-40B4-BE49-F238E27FC236}">
                <a16:creationId xmlns:a16="http://schemas.microsoft.com/office/drawing/2014/main" id="{463C7F80-C0D4-4C19-9AA9-AF45C05A68A5}"/>
              </a:ext>
            </a:extLst>
          </p:cNvPr>
          <p:cNvSpPr>
            <a:spLocks noGrp="1"/>
          </p:cNvSpPr>
          <p:nvPr>
            <p:ph type="dt" sz="half" idx="10"/>
          </p:nvPr>
        </p:nvSpPr>
        <p:spPr/>
        <p:txBody>
          <a:bodyPr/>
          <a:lstStyle/>
          <a:p>
            <a:fld id="{5C023D27-E662-4E77-B849-B1934B56037F}" type="datetimeFigureOut">
              <a:rPr lang="sv-SE" smtClean="0"/>
              <a:t>2018-09-05</a:t>
            </a:fld>
            <a:endParaRPr lang="sv-SE"/>
          </a:p>
        </p:txBody>
      </p:sp>
      <p:sp>
        <p:nvSpPr>
          <p:cNvPr id="6" name="Platshållare för sidfot 5">
            <a:extLst>
              <a:ext uri="{FF2B5EF4-FFF2-40B4-BE49-F238E27FC236}">
                <a16:creationId xmlns:a16="http://schemas.microsoft.com/office/drawing/2014/main" id="{1428A12B-51CF-4924-A784-5A622C18733A}"/>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A222835E-9E20-4973-96E2-D82EC7AC5390}"/>
              </a:ext>
            </a:extLst>
          </p:cNvPr>
          <p:cNvSpPr>
            <a:spLocks noGrp="1"/>
          </p:cNvSpPr>
          <p:nvPr>
            <p:ph type="sldNum" sz="quarter" idx="12"/>
          </p:nvPr>
        </p:nvSpPr>
        <p:spPr/>
        <p:txBody>
          <a:bodyPr/>
          <a:lstStyle/>
          <a:p>
            <a:fld id="{2DAD541D-AD6F-428A-99B5-023A9E161563}" type="slidenum">
              <a:rPr lang="sv-SE" smtClean="0"/>
              <a:t>‹#›</a:t>
            </a:fld>
            <a:endParaRPr lang="sv-SE"/>
          </a:p>
        </p:txBody>
      </p:sp>
    </p:spTree>
    <p:extLst>
      <p:ext uri="{BB962C8B-B14F-4D97-AF65-F5344CB8AC3E}">
        <p14:creationId xmlns:p14="http://schemas.microsoft.com/office/powerpoint/2010/main" val="2069855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FA7799A6-C429-4DC3-BAF1-0AEDE3B1B1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32DD1BE6-C172-4602-AB17-EBA5775673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AF1FF20E-7CEB-4D33-8AF5-0D81C5A3B7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023D27-E662-4E77-B849-B1934B56037F}" type="datetimeFigureOut">
              <a:rPr lang="sv-SE" smtClean="0"/>
              <a:t>2018-09-05</a:t>
            </a:fld>
            <a:endParaRPr lang="sv-SE"/>
          </a:p>
        </p:txBody>
      </p:sp>
      <p:sp>
        <p:nvSpPr>
          <p:cNvPr id="5" name="Platshållare för sidfot 4">
            <a:extLst>
              <a:ext uri="{FF2B5EF4-FFF2-40B4-BE49-F238E27FC236}">
                <a16:creationId xmlns:a16="http://schemas.microsoft.com/office/drawing/2014/main" id="{390C5393-39D7-4816-AED9-3A168D9EF1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v-SE"/>
          </a:p>
        </p:txBody>
      </p:sp>
      <p:sp>
        <p:nvSpPr>
          <p:cNvPr id="6" name="Platshållare för bildnummer 5">
            <a:extLst>
              <a:ext uri="{FF2B5EF4-FFF2-40B4-BE49-F238E27FC236}">
                <a16:creationId xmlns:a16="http://schemas.microsoft.com/office/drawing/2014/main" id="{DDF358EF-14FC-4F07-8C21-E0C268C12D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AD541D-AD6F-428A-99B5-023A9E161563}" type="slidenum">
              <a:rPr lang="sv-SE" smtClean="0"/>
              <a:t>‹#›</a:t>
            </a:fld>
            <a:endParaRPr lang="sv-SE"/>
          </a:p>
        </p:txBody>
      </p:sp>
    </p:spTree>
    <p:extLst>
      <p:ext uri="{BB962C8B-B14F-4D97-AF65-F5344CB8AC3E}">
        <p14:creationId xmlns:p14="http://schemas.microsoft.com/office/powerpoint/2010/main" val="6380639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18" Type="http://schemas.openxmlformats.org/officeDocument/2006/relationships/image" Target="../media/image27.png"/><Relationship Id="rId3" Type="http://schemas.openxmlformats.org/officeDocument/2006/relationships/image" Target="../media/image12.svg"/><Relationship Id="rId21" Type="http://schemas.openxmlformats.org/officeDocument/2006/relationships/image" Target="../media/image30.svg"/><Relationship Id="rId7" Type="http://schemas.openxmlformats.org/officeDocument/2006/relationships/image" Target="../media/image16.svg"/><Relationship Id="rId12" Type="http://schemas.openxmlformats.org/officeDocument/2006/relationships/image" Target="../media/image21.png"/><Relationship Id="rId17" Type="http://schemas.openxmlformats.org/officeDocument/2006/relationships/image" Target="../media/image26.svg"/><Relationship Id="rId2" Type="http://schemas.openxmlformats.org/officeDocument/2006/relationships/image" Target="../media/image11.png"/><Relationship Id="rId16" Type="http://schemas.openxmlformats.org/officeDocument/2006/relationships/image" Target="../media/image25.png"/><Relationship Id="rId20"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5" Type="http://schemas.openxmlformats.org/officeDocument/2006/relationships/image" Target="../media/image24.svg"/><Relationship Id="rId10" Type="http://schemas.openxmlformats.org/officeDocument/2006/relationships/image" Target="../media/image19.png"/><Relationship Id="rId19" Type="http://schemas.openxmlformats.org/officeDocument/2006/relationships/image" Target="../media/image28.svg"/><Relationship Id="rId4" Type="http://schemas.openxmlformats.org/officeDocument/2006/relationships/image" Target="../media/image13.png"/><Relationship Id="rId9" Type="http://schemas.openxmlformats.org/officeDocument/2006/relationships/image" Target="../media/image18.svg"/><Relationship Id="rId14" Type="http://schemas.openxmlformats.org/officeDocument/2006/relationships/image" Target="../media/image23.png"/><Relationship Id="rId22" Type="http://schemas.openxmlformats.org/officeDocument/2006/relationships/image" Target="../media/image31.jpg"/></Relationships>
</file>

<file path=ppt/slides/_rels/slide1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1.png"/><Relationship Id="rId7" Type="http://schemas.openxmlformats.org/officeDocument/2006/relationships/image" Target="../media/image21.png"/><Relationship Id="rId2" Type="http://schemas.openxmlformats.org/officeDocument/2006/relationships/image" Target="../media/image31.jpg"/><Relationship Id="rId1" Type="http://schemas.openxmlformats.org/officeDocument/2006/relationships/slideLayout" Target="../slideLayouts/slideLayout2.xml"/><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2.svg"/><Relationship Id="rId9"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16.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4.jp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16.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2.svg"/><Relationship Id="rId7" Type="http://schemas.openxmlformats.org/officeDocument/2006/relationships/image" Target="../media/image7.sv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78EE14AB-C1D5-40BC-8CA5-0DBC715EA40E}"/>
              </a:ext>
            </a:extLst>
          </p:cNvPr>
          <p:cNvPicPr>
            <a:picLocks noChangeAspect="1"/>
          </p:cNvPicPr>
          <p:nvPr/>
        </p:nvPicPr>
        <p:blipFill rotWithShape="1">
          <a:blip r:embed="rId2">
            <a:extLst>
              <a:ext uri="{28A0092B-C50C-407E-A947-70E740481C1C}">
                <a14:useLocalDpi xmlns:a14="http://schemas.microsoft.com/office/drawing/2010/main" val="0"/>
              </a:ext>
            </a:extLst>
          </a:blip>
          <a:srcRect l="3801" r="5262"/>
          <a:stretch/>
        </p:blipFill>
        <p:spPr>
          <a:xfrm>
            <a:off x="-213362" y="0"/>
            <a:ext cx="12405361" cy="6850887"/>
          </a:xfrm>
          <a:prstGeom prst="rect">
            <a:avLst/>
          </a:prstGeom>
        </p:spPr>
      </p:pic>
      <p:sp>
        <p:nvSpPr>
          <p:cNvPr id="6" name="Rektangel 5">
            <a:extLst>
              <a:ext uri="{FF2B5EF4-FFF2-40B4-BE49-F238E27FC236}">
                <a16:creationId xmlns:a16="http://schemas.microsoft.com/office/drawing/2014/main" id="{C991FCA6-5620-4C02-BFD8-3D6CCDB14115}"/>
              </a:ext>
            </a:extLst>
          </p:cNvPr>
          <p:cNvSpPr/>
          <p:nvPr/>
        </p:nvSpPr>
        <p:spPr>
          <a:xfrm>
            <a:off x="-213361" y="-1"/>
            <a:ext cx="12405360" cy="6850887"/>
          </a:xfrm>
          <a:prstGeom prst="rect">
            <a:avLst/>
          </a:prstGeom>
          <a:solidFill>
            <a:schemeClr val="tx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pic>
        <p:nvPicPr>
          <p:cNvPr id="4" name="Bildobjekt 3">
            <a:extLst>
              <a:ext uri="{FF2B5EF4-FFF2-40B4-BE49-F238E27FC236}">
                <a16:creationId xmlns:a16="http://schemas.microsoft.com/office/drawing/2014/main" id="{43F6ACE7-83A3-4184-969B-74F57CE1FD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1957" y="1205081"/>
            <a:ext cx="5819175" cy="1757441"/>
          </a:xfrm>
          <a:prstGeom prst="rect">
            <a:avLst/>
          </a:prstGeom>
        </p:spPr>
      </p:pic>
      <p:pic>
        <p:nvPicPr>
          <p:cNvPr id="11" name="Platshållare för innehåll 6">
            <a:extLst>
              <a:ext uri="{FF2B5EF4-FFF2-40B4-BE49-F238E27FC236}">
                <a16:creationId xmlns:a16="http://schemas.microsoft.com/office/drawing/2014/main" id="{AB9A72F8-E6EC-471C-AFB3-BC7E25067C4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827851" y="705600"/>
            <a:ext cx="6246461" cy="5617227"/>
          </a:xfrm>
        </p:spPr>
      </p:pic>
      <p:sp>
        <p:nvSpPr>
          <p:cNvPr id="2" name="Likbent triangel 1">
            <a:extLst>
              <a:ext uri="{FF2B5EF4-FFF2-40B4-BE49-F238E27FC236}">
                <a16:creationId xmlns:a16="http://schemas.microsoft.com/office/drawing/2014/main" id="{F9B1C523-131C-44BF-93B0-C7878084802F}"/>
              </a:ext>
            </a:extLst>
          </p:cNvPr>
          <p:cNvSpPr/>
          <p:nvPr/>
        </p:nvSpPr>
        <p:spPr>
          <a:xfrm flipV="1">
            <a:off x="5483983" y="6185581"/>
            <a:ext cx="461555" cy="378476"/>
          </a:xfrm>
          <a:prstGeom prst="triangl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13731742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ruta 6">
            <a:extLst>
              <a:ext uri="{FF2B5EF4-FFF2-40B4-BE49-F238E27FC236}">
                <a16:creationId xmlns:a16="http://schemas.microsoft.com/office/drawing/2014/main" id="{2D931937-7823-41CB-A4C2-BA0888B2CCD9}"/>
              </a:ext>
            </a:extLst>
          </p:cNvPr>
          <p:cNvSpPr txBox="1"/>
          <p:nvPr/>
        </p:nvSpPr>
        <p:spPr>
          <a:xfrm>
            <a:off x="3940862" y="75916"/>
            <a:ext cx="3717493" cy="707886"/>
          </a:xfrm>
          <a:prstGeom prst="rect">
            <a:avLst/>
          </a:prstGeom>
          <a:noFill/>
        </p:spPr>
        <p:txBody>
          <a:bodyPr wrap="none" rtlCol="0">
            <a:spAutoFit/>
          </a:bodyPr>
          <a:lstStyle/>
          <a:p>
            <a:r>
              <a:rPr lang="sv-SE" sz="4000" dirty="0"/>
              <a:t>[ MINNES VÄRD ]</a:t>
            </a:r>
          </a:p>
        </p:txBody>
      </p:sp>
      <p:sp>
        <p:nvSpPr>
          <p:cNvPr id="8" name="Rektangel 7">
            <a:extLst>
              <a:ext uri="{FF2B5EF4-FFF2-40B4-BE49-F238E27FC236}">
                <a16:creationId xmlns:a16="http://schemas.microsoft.com/office/drawing/2014/main" id="{6FEA4A23-22B3-4CB0-B52E-E80B0B106EBE}"/>
              </a:ext>
            </a:extLst>
          </p:cNvPr>
          <p:cNvSpPr/>
          <p:nvPr/>
        </p:nvSpPr>
        <p:spPr>
          <a:xfrm>
            <a:off x="0" y="1304806"/>
            <a:ext cx="5665663" cy="584775"/>
          </a:xfrm>
          <a:prstGeom prst="rect">
            <a:avLst/>
          </a:prstGeom>
        </p:spPr>
        <p:txBody>
          <a:bodyPr wrap="square">
            <a:spAutoFit/>
          </a:bodyPr>
          <a:lstStyle/>
          <a:p>
            <a:pPr algn="ctr"/>
            <a:r>
              <a:rPr lang="sv-SE" sz="1600" dirty="0">
                <a:solidFill>
                  <a:schemeClr val="accent6">
                    <a:lumMod val="75000"/>
                  </a:schemeClr>
                </a:solidFill>
                <a:latin typeface="&amp;quot"/>
              </a:rPr>
              <a:t>”Av någon anledning är det många som matar in samma information i olika Excel dokument”</a:t>
            </a:r>
            <a:endParaRPr lang="sv-SE" sz="1600" b="0" i="0" u="none" strike="noStrike" dirty="0">
              <a:solidFill>
                <a:schemeClr val="accent6">
                  <a:lumMod val="75000"/>
                </a:schemeClr>
              </a:solidFill>
              <a:effectLst/>
              <a:latin typeface="&amp;quot"/>
            </a:endParaRPr>
          </a:p>
        </p:txBody>
      </p:sp>
      <p:sp>
        <p:nvSpPr>
          <p:cNvPr id="9" name="Rektangel 8">
            <a:extLst>
              <a:ext uri="{FF2B5EF4-FFF2-40B4-BE49-F238E27FC236}">
                <a16:creationId xmlns:a16="http://schemas.microsoft.com/office/drawing/2014/main" id="{26C4A55A-789F-43D1-8FED-24CE5E26403C}"/>
              </a:ext>
            </a:extLst>
          </p:cNvPr>
          <p:cNvSpPr/>
          <p:nvPr/>
        </p:nvSpPr>
        <p:spPr>
          <a:xfrm>
            <a:off x="2402302" y="636670"/>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0" name="Rektangel 9">
            <a:extLst>
              <a:ext uri="{FF2B5EF4-FFF2-40B4-BE49-F238E27FC236}">
                <a16:creationId xmlns:a16="http://schemas.microsoft.com/office/drawing/2014/main" id="{FAA16DB2-E5DA-41FC-877A-3CC58E24F399}"/>
              </a:ext>
            </a:extLst>
          </p:cNvPr>
          <p:cNvSpPr/>
          <p:nvPr/>
        </p:nvSpPr>
        <p:spPr>
          <a:xfrm>
            <a:off x="2402301" y="1555792"/>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1" name="Rektangel 10">
            <a:extLst>
              <a:ext uri="{FF2B5EF4-FFF2-40B4-BE49-F238E27FC236}">
                <a16:creationId xmlns:a16="http://schemas.microsoft.com/office/drawing/2014/main" id="{7FBFF5BB-9DEF-433C-A39C-4A3DDB0452F8}"/>
              </a:ext>
            </a:extLst>
          </p:cNvPr>
          <p:cNvSpPr/>
          <p:nvPr/>
        </p:nvSpPr>
        <p:spPr>
          <a:xfrm>
            <a:off x="6002164" y="1304806"/>
            <a:ext cx="5665663" cy="830997"/>
          </a:xfrm>
          <a:prstGeom prst="rect">
            <a:avLst/>
          </a:prstGeom>
        </p:spPr>
        <p:txBody>
          <a:bodyPr wrap="square">
            <a:spAutoFit/>
          </a:bodyPr>
          <a:lstStyle/>
          <a:p>
            <a:pPr algn="ctr"/>
            <a:r>
              <a:rPr lang="sv-SE" sz="1600" dirty="0">
                <a:solidFill>
                  <a:schemeClr val="accent6">
                    <a:lumMod val="75000"/>
                  </a:schemeClr>
                </a:solidFill>
                <a:latin typeface="&amp;quot"/>
              </a:rPr>
              <a:t>Stora komplexa Excel modeller brukar </a:t>
            </a:r>
          </a:p>
          <a:p>
            <a:pPr algn="ctr"/>
            <a:r>
              <a:rPr lang="sv-SE" sz="1600" dirty="0">
                <a:solidFill>
                  <a:schemeClr val="accent6">
                    <a:lumMod val="75000"/>
                  </a:schemeClr>
                </a:solidFill>
                <a:latin typeface="&amp;quot"/>
              </a:rPr>
              <a:t>i slutänden kosta en organisation mer än bara slöseri av tid</a:t>
            </a:r>
          </a:p>
          <a:p>
            <a:pPr algn="ctr"/>
            <a:r>
              <a:rPr lang="sv-SE" sz="1600" dirty="0">
                <a:solidFill>
                  <a:schemeClr val="accent6">
                    <a:lumMod val="75000"/>
                  </a:schemeClr>
                </a:solidFill>
                <a:latin typeface="&amp;quot"/>
              </a:rPr>
              <a:t>”</a:t>
            </a:r>
            <a:endParaRPr lang="sv-SE" sz="1600" b="0" i="0" u="none" strike="noStrike" dirty="0">
              <a:solidFill>
                <a:schemeClr val="accent6">
                  <a:lumMod val="75000"/>
                </a:schemeClr>
              </a:solidFill>
              <a:effectLst/>
              <a:latin typeface="&amp;quot"/>
            </a:endParaRPr>
          </a:p>
        </p:txBody>
      </p:sp>
      <p:sp>
        <p:nvSpPr>
          <p:cNvPr id="12" name="Rektangel 11">
            <a:extLst>
              <a:ext uri="{FF2B5EF4-FFF2-40B4-BE49-F238E27FC236}">
                <a16:creationId xmlns:a16="http://schemas.microsoft.com/office/drawing/2014/main" id="{69871382-AD38-4FD8-9D0D-937156E9A9F1}"/>
              </a:ext>
            </a:extLst>
          </p:cNvPr>
          <p:cNvSpPr/>
          <p:nvPr/>
        </p:nvSpPr>
        <p:spPr>
          <a:xfrm>
            <a:off x="8404466" y="636670"/>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3" name="Rektangel 12">
            <a:extLst>
              <a:ext uri="{FF2B5EF4-FFF2-40B4-BE49-F238E27FC236}">
                <a16:creationId xmlns:a16="http://schemas.microsoft.com/office/drawing/2014/main" id="{18EDB5CC-EBBB-4B23-9B77-25599CC87956}"/>
              </a:ext>
            </a:extLst>
          </p:cNvPr>
          <p:cNvSpPr/>
          <p:nvPr/>
        </p:nvSpPr>
        <p:spPr>
          <a:xfrm>
            <a:off x="8404465" y="1555792"/>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4" name="Rektangel 13">
            <a:extLst>
              <a:ext uri="{FF2B5EF4-FFF2-40B4-BE49-F238E27FC236}">
                <a16:creationId xmlns:a16="http://schemas.microsoft.com/office/drawing/2014/main" id="{14F96C8A-4EBB-44B6-B69F-83C486B24690}"/>
              </a:ext>
            </a:extLst>
          </p:cNvPr>
          <p:cNvSpPr/>
          <p:nvPr/>
        </p:nvSpPr>
        <p:spPr>
          <a:xfrm>
            <a:off x="0" y="2903931"/>
            <a:ext cx="5665663" cy="584775"/>
          </a:xfrm>
          <a:prstGeom prst="rect">
            <a:avLst/>
          </a:prstGeom>
        </p:spPr>
        <p:txBody>
          <a:bodyPr wrap="square">
            <a:spAutoFit/>
          </a:bodyPr>
          <a:lstStyle/>
          <a:p>
            <a:pPr algn="ctr"/>
            <a:r>
              <a:rPr lang="sv-SE" sz="1600" dirty="0">
                <a:solidFill>
                  <a:schemeClr val="accent6">
                    <a:lumMod val="75000"/>
                  </a:schemeClr>
                </a:solidFill>
                <a:latin typeface="&amp;quot"/>
              </a:rPr>
              <a:t>Hört tala om den magiska Excel-knappen?</a:t>
            </a:r>
          </a:p>
          <a:p>
            <a:pPr algn="ctr"/>
            <a:r>
              <a:rPr lang="sv-SE" sz="1600" dirty="0">
                <a:solidFill>
                  <a:schemeClr val="accent6">
                    <a:lumMod val="75000"/>
                  </a:schemeClr>
                </a:solidFill>
                <a:latin typeface="&amp;quot"/>
              </a:rPr>
              <a:t>Den finns! Jag lovar!</a:t>
            </a:r>
          </a:p>
        </p:txBody>
      </p:sp>
      <p:sp>
        <p:nvSpPr>
          <p:cNvPr id="15" name="Rektangel 14">
            <a:extLst>
              <a:ext uri="{FF2B5EF4-FFF2-40B4-BE49-F238E27FC236}">
                <a16:creationId xmlns:a16="http://schemas.microsoft.com/office/drawing/2014/main" id="{2F4DFA18-52E1-444F-944B-C04BC4D4FD8D}"/>
              </a:ext>
            </a:extLst>
          </p:cNvPr>
          <p:cNvSpPr/>
          <p:nvPr/>
        </p:nvSpPr>
        <p:spPr>
          <a:xfrm>
            <a:off x="2402302" y="2235795"/>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6" name="Rektangel 15">
            <a:extLst>
              <a:ext uri="{FF2B5EF4-FFF2-40B4-BE49-F238E27FC236}">
                <a16:creationId xmlns:a16="http://schemas.microsoft.com/office/drawing/2014/main" id="{064FA442-39F9-4CDA-A5F5-6C9576CFACD2}"/>
              </a:ext>
            </a:extLst>
          </p:cNvPr>
          <p:cNvSpPr/>
          <p:nvPr/>
        </p:nvSpPr>
        <p:spPr>
          <a:xfrm>
            <a:off x="2402301" y="3154917"/>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7" name="Rektangel 16">
            <a:extLst>
              <a:ext uri="{FF2B5EF4-FFF2-40B4-BE49-F238E27FC236}">
                <a16:creationId xmlns:a16="http://schemas.microsoft.com/office/drawing/2014/main" id="{00ADC40D-1350-4517-9EA6-7BF45B5556A2}"/>
              </a:ext>
            </a:extLst>
          </p:cNvPr>
          <p:cNvSpPr/>
          <p:nvPr/>
        </p:nvSpPr>
        <p:spPr>
          <a:xfrm>
            <a:off x="6002164" y="2903931"/>
            <a:ext cx="5665663" cy="584775"/>
          </a:xfrm>
          <a:prstGeom prst="rect">
            <a:avLst/>
          </a:prstGeom>
        </p:spPr>
        <p:txBody>
          <a:bodyPr wrap="square">
            <a:spAutoFit/>
          </a:bodyPr>
          <a:lstStyle/>
          <a:p>
            <a:pPr algn="ctr"/>
            <a:r>
              <a:rPr lang="sv-SE" sz="1600" dirty="0">
                <a:solidFill>
                  <a:schemeClr val="accent6">
                    <a:lumMod val="75000"/>
                  </a:schemeClr>
                </a:solidFill>
                <a:latin typeface="&amp;quot"/>
              </a:rPr>
              <a:t>Hört tala om Excel-hell?</a:t>
            </a:r>
          </a:p>
          <a:p>
            <a:pPr algn="ctr"/>
            <a:r>
              <a:rPr lang="sv-SE" sz="1600" dirty="0">
                <a:solidFill>
                  <a:schemeClr val="accent6">
                    <a:lumMod val="75000"/>
                  </a:schemeClr>
                </a:solidFill>
                <a:latin typeface="&amp;quot"/>
              </a:rPr>
              <a:t>Låt mig visa er Excel-</a:t>
            </a:r>
            <a:r>
              <a:rPr lang="sv-SE" sz="1600" dirty="0" err="1">
                <a:solidFill>
                  <a:schemeClr val="accent6">
                    <a:lumMod val="75000"/>
                  </a:schemeClr>
                </a:solidFill>
                <a:latin typeface="&amp;quot"/>
              </a:rPr>
              <a:t>heaven</a:t>
            </a:r>
            <a:r>
              <a:rPr lang="sv-SE" sz="1600" dirty="0">
                <a:solidFill>
                  <a:schemeClr val="accent6">
                    <a:lumMod val="75000"/>
                  </a:schemeClr>
                </a:solidFill>
                <a:latin typeface="&amp;quot"/>
              </a:rPr>
              <a:t>!</a:t>
            </a:r>
          </a:p>
        </p:txBody>
      </p:sp>
      <p:sp>
        <p:nvSpPr>
          <p:cNvPr id="18" name="Rektangel 17">
            <a:extLst>
              <a:ext uri="{FF2B5EF4-FFF2-40B4-BE49-F238E27FC236}">
                <a16:creationId xmlns:a16="http://schemas.microsoft.com/office/drawing/2014/main" id="{4C7CE66E-A5E7-4397-AD6E-0D7AF7FEEB50}"/>
              </a:ext>
            </a:extLst>
          </p:cNvPr>
          <p:cNvSpPr/>
          <p:nvPr/>
        </p:nvSpPr>
        <p:spPr>
          <a:xfrm>
            <a:off x="8404466" y="2235795"/>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19" name="Rektangel 18">
            <a:extLst>
              <a:ext uri="{FF2B5EF4-FFF2-40B4-BE49-F238E27FC236}">
                <a16:creationId xmlns:a16="http://schemas.microsoft.com/office/drawing/2014/main" id="{C293584E-4637-40C2-B582-FDE7461BF756}"/>
              </a:ext>
            </a:extLst>
          </p:cNvPr>
          <p:cNvSpPr/>
          <p:nvPr/>
        </p:nvSpPr>
        <p:spPr>
          <a:xfrm>
            <a:off x="8404465" y="3154917"/>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0" name="Rektangel 19">
            <a:extLst>
              <a:ext uri="{FF2B5EF4-FFF2-40B4-BE49-F238E27FC236}">
                <a16:creationId xmlns:a16="http://schemas.microsoft.com/office/drawing/2014/main" id="{3AADE697-3DD6-48AD-9626-4E5EF39F64B2}"/>
              </a:ext>
            </a:extLst>
          </p:cNvPr>
          <p:cNvSpPr/>
          <p:nvPr/>
        </p:nvSpPr>
        <p:spPr>
          <a:xfrm>
            <a:off x="0" y="4503056"/>
            <a:ext cx="5665663" cy="584775"/>
          </a:xfrm>
          <a:prstGeom prst="rect">
            <a:avLst/>
          </a:prstGeom>
        </p:spPr>
        <p:txBody>
          <a:bodyPr wrap="square">
            <a:spAutoFit/>
          </a:bodyPr>
          <a:lstStyle/>
          <a:p>
            <a:pPr algn="ctr"/>
            <a:r>
              <a:rPr lang="sv-SE" sz="1600" dirty="0">
                <a:solidFill>
                  <a:schemeClr val="accent6">
                    <a:lumMod val="75000"/>
                  </a:schemeClr>
                </a:solidFill>
                <a:latin typeface="&amp;quot"/>
              </a:rPr>
              <a:t>Låt mig börja</a:t>
            </a:r>
          </a:p>
          <a:p>
            <a:pPr algn="ctr"/>
            <a:r>
              <a:rPr lang="sv-SE" sz="1600" dirty="0">
                <a:solidFill>
                  <a:schemeClr val="accent6">
                    <a:lumMod val="75000"/>
                  </a:schemeClr>
                </a:solidFill>
                <a:latin typeface="&amp;quot"/>
              </a:rPr>
              <a:t>Där ni har slutat!</a:t>
            </a:r>
          </a:p>
        </p:txBody>
      </p:sp>
      <p:sp>
        <p:nvSpPr>
          <p:cNvPr id="21" name="Rektangel 20">
            <a:extLst>
              <a:ext uri="{FF2B5EF4-FFF2-40B4-BE49-F238E27FC236}">
                <a16:creationId xmlns:a16="http://schemas.microsoft.com/office/drawing/2014/main" id="{2EB3E99C-77DC-4B80-B946-8AD54E1114BA}"/>
              </a:ext>
            </a:extLst>
          </p:cNvPr>
          <p:cNvSpPr/>
          <p:nvPr/>
        </p:nvSpPr>
        <p:spPr>
          <a:xfrm>
            <a:off x="2402302" y="3834920"/>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2" name="Rektangel 21">
            <a:extLst>
              <a:ext uri="{FF2B5EF4-FFF2-40B4-BE49-F238E27FC236}">
                <a16:creationId xmlns:a16="http://schemas.microsoft.com/office/drawing/2014/main" id="{D01D8DC1-11EF-40C3-832A-DB20FA848D10}"/>
              </a:ext>
            </a:extLst>
          </p:cNvPr>
          <p:cNvSpPr/>
          <p:nvPr/>
        </p:nvSpPr>
        <p:spPr>
          <a:xfrm>
            <a:off x="2402301" y="4754042"/>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3" name="Rektangel 22">
            <a:extLst>
              <a:ext uri="{FF2B5EF4-FFF2-40B4-BE49-F238E27FC236}">
                <a16:creationId xmlns:a16="http://schemas.microsoft.com/office/drawing/2014/main" id="{0087021F-1005-4A1F-9838-561DCC01F393}"/>
              </a:ext>
            </a:extLst>
          </p:cNvPr>
          <p:cNvSpPr/>
          <p:nvPr/>
        </p:nvSpPr>
        <p:spPr>
          <a:xfrm>
            <a:off x="6002164" y="4503056"/>
            <a:ext cx="5665663" cy="830997"/>
          </a:xfrm>
          <a:prstGeom prst="rect">
            <a:avLst/>
          </a:prstGeom>
        </p:spPr>
        <p:txBody>
          <a:bodyPr wrap="square">
            <a:spAutoFit/>
          </a:bodyPr>
          <a:lstStyle/>
          <a:p>
            <a:pPr algn="ctr"/>
            <a:r>
              <a:rPr lang="sv-SE" sz="1600" dirty="0">
                <a:solidFill>
                  <a:schemeClr val="accent6">
                    <a:lumMod val="75000"/>
                  </a:schemeClr>
                </a:solidFill>
                <a:latin typeface="&amp;quot"/>
              </a:rPr>
              <a:t>Visst vore det kul att Excel har förmågan </a:t>
            </a:r>
          </a:p>
          <a:p>
            <a:pPr algn="ctr"/>
            <a:r>
              <a:rPr lang="sv-SE" sz="1600" dirty="0">
                <a:solidFill>
                  <a:schemeClr val="accent6">
                    <a:lumMod val="75000"/>
                  </a:schemeClr>
                </a:solidFill>
                <a:latin typeface="&amp;quot"/>
              </a:rPr>
              <a:t>att ta fram bra beslutsunderlag riktigt snabbt</a:t>
            </a:r>
          </a:p>
          <a:p>
            <a:pPr algn="ctr"/>
            <a:endParaRPr lang="sv-SE" sz="1600" b="0" i="0" u="none" strike="noStrike" dirty="0">
              <a:solidFill>
                <a:schemeClr val="accent6">
                  <a:lumMod val="75000"/>
                </a:schemeClr>
              </a:solidFill>
              <a:effectLst/>
              <a:latin typeface="&amp;quot"/>
            </a:endParaRPr>
          </a:p>
        </p:txBody>
      </p:sp>
      <p:sp>
        <p:nvSpPr>
          <p:cNvPr id="24" name="Rektangel 23">
            <a:extLst>
              <a:ext uri="{FF2B5EF4-FFF2-40B4-BE49-F238E27FC236}">
                <a16:creationId xmlns:a16="http://schemas.microsoft.com/office/drawing/2014/main" id="{FF117A80-8830-4984-8F00-42674A8D24E1}"/>
              </a:ext>
            </a:extLst>
          </p:cNvPr>
          <p:cNvSpPr/>
          <p:nvPr/>
        </p:nvSpPr>
        <p:spPr>
          <a:xfrm>
            <a:off x="8404466" y="3834920"/>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5" name="Rektangel 24">
            <a:extLst>
              <a:ext uri="{FF2B5EF4-FFF2-40B4-BE49-F238E27FC236}">
                <a16:creationId xmlns:a16="http://schemas.microsoft.com/office/drawing/2014/main" id="{51FA628C-60BE-4618-BDB0-FD52FB546611}"/>
              </a:ext>
            </a:extLst>
          </p:cNvPr>
          <p:cNvSpPr/>
          <p:nvPr/>
        </p:nvSpPr>
        <p:spPr>
          <a:xfrm>
            <a:off x="8404465" y="4754042"/>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6" name="Rektangel 25">
            <a:extLst>
              <a:ext uri="{FF2B5EF4-FFF2-40B4-BE49-F238E27FC236}">
                <a16:creationId xmlns:a16="http://schemas.microsoft.com/office/drawing/2014/main" id="{CB2574AA-73D5-4F66-910A-8D3A0878CF6F}"/>
              </a:ext>
            </a:extLst>
          </p:cNvPr>
          <p:cNvSpPr/>
          <p:nvPr/>
        </p:nvSpPr>
        <p:spPr>
          <a:xfrm>
            <a:off x="6002164" y="5873525"/>
            <a:ext cx="5665663" cy="830997"/>
          </a:xfrm>
          <a:prstGeom prst="rect">
            <a:avLst/>
          </a:prstGeom>
        </p:spPr>
        <p:txBody>
          <a:bodyPr wrap="square">
            <a:spAutoFit/>
          </a:bodyPr>
          <a:lstStyle/>
          <a:p>
            <a:pPr algn="ctr"/>
            <a:r>
              <a:rPr lang="sv-SE" sz="1600" dirty="0">
                <a:solidFill>
                  <a:schemeClr val="accent6">
                    <a:lumMod val="75000"/>
                  </a:schemeClr>
                </a:solidFill>
                <a:latin typeface="&amp;quot"/>
              </a:rPr>
              <a:t>Bjuder ni på Excel-Spagetti</a:t>
            </a:r>
          </a:p>
          <a:p>
            <a:pPr algn="ctr"/>
            <a:r>
              <a:rPr lang="sv-SE" sz="1600" dirty="0">
                <a:solidFill>
                  <a:schemeClr val="accent6">
                    <a:lumMod val="75000"/>
                  </a:schemeClr>
                </a:solidFill>
                <a:latin typeface="&amp;quot"/>
              </a:rPr>
              <a:t>Då förvandlar jag det till något magiskt!</a:t>
            </a:r>
          </a:p>
          <a:p>
            <a:pPr algn="ctr"/>
            <a:r>
              <a:rPr lang="sv-SE" sz="1600" dirty="0">
                <a:solidFill>
                  <a:schemeClr val="accent6">
                    <a:lumMod val="75000"/>
                  </a:schemeClr>
                </a:solidFill>
                <a:latin typeface="&amp;quot"/>
              </a:rPr>
              <a:t>”</a:t>
            </a:r>
            <a:endParaRPr lang="sv-SE" sz="1600" b="0" i="0" u="none" strike="noStrike" dirty="0">
              <a:solidFill>
                <a:schemeClr val="accent6">
                  <a:lumMod val="75000"/>
                </a:schemeClr>
              </a:solidFill>
              <a:effectLst/>
              <a:latin typeface="&amp;quot"/>
            </a:endParaRPr>
          </a:p>
        </p:txBody>
      </p:sp>
      <p:sp>
        <p:nvSpPr>
          <p:cNvPr id="27" name="Rektangel 26">
            <a:extLst>
              <a:ext uri="{FF2B5EF4-FFF2-40B4-BE49-F238E27FC236}">
                <a16:creationId xmlns:a16="http://schemas.microsoft.com/office/drawing/2014/main" id="{C0C6F110-250A-4C8B-AA33-E10C3BB2A98F}"/>
              </a:ext>
            </a:extLst>
          </p:cNvPr>
          <p:cNvSpPr/>
          <p:nvPr/>
        </p:nvSpPr>
        <p:spPr>
          <a:xfrm>
            <a:off x="8404466" y="5205389"/>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sp>
        <p:nvSpPr>
          <p:cNvPr id="28" name="Rektangel 27">
            <a:extLst>
              <a:ext uri="{FF2B5EF4-FFF2-40B4-BE49-F238E27FC236}">
                <a16:creationId xmlns:a16="http://schemas.microsoft.com/office/drawing/2014/main" id="{0CDB07D2-77D7-4508-9902-EC7ADF794CCA}"/>
              </a:ext>
            </a:extLst>
          </p:cNvPr>
          <p:cNvSpPr/>
          <p:nvPr/>
        </p:nvSpPr>
        <p:spPr>
          <a:xfrm>
            <a:off x="8404465" y="6124511"/>
            <a:ext cx="527709" cy="707886"/>
          </a:xfrm>
          <a:prstGeom prst="rect">
            <a:avLst/>
          </a:prstGeom>
        </p:spPr>
        <p:txBody>
          <a:bodyPr wrap="none">
            <a:spAutoFit/>
          </a:bodyPr>
          <a:lstStyle/>
          <a:p>
            <a:pPr algn="ctr"/>
            <a:r>
              <a:rPr lang="sv-SE" sz="4000" b="0" i="0" u="none" strike="noStrike" dirty="0">
                <a:solidFill>
                  <a:schemeClr val="accent6">
                    <a:lumMod val="75000"/>
                  </a:schemeClr>
                </a:solidFill>
                <a:effectLst/>
                <a:latin typeface="Arial Black" panose="020B0A04020102020204" pitchFamily="34" charset="0"/>
              </a:rPr>
              <a:t>,,</a:t>
            </a:r>
          </a:p>
        </p:txBody>
      </p:sp>
      <p:cxnSp>
        <p:nvCxnSpPr>
          <p:cNvPr id="30" name="Rak koppling 29">
            <a:extLst>
              <a:ext uri="{FF2B5EF4-FFF2-40B4-BE49-F238E27FC236}">
                <a16:creationId xmlns:a16="http://schemas.microsoft.com/office/drawing/2014/main" id="{BDD91DAB-9A0B-4EAF-9092-7401490606EE}"/>
              </a:ext>
            </a:extLst>
          </p:cNvPr>
          <p:cNvCxnSpPr/>
          <p:nvPr/>
        </p:nvCxnSpPr>
        <p:spPr>
          <a:xfrm>
            <a:off x="483476" y="2415277"/>
            <a:ext cx="1078361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Rak koppling 30">
            <a:extLst>
              <a:ext uri="{FF2B5EF4-FFF2-40B4-BE49-F238E27FC236}">
                <a16:creationId xmlns:a16="http://schemas.microsoft.com/office/drawing/2014/main" id="{8736016E-72C1-40EC-9F65-2CBDC5C6F80D}"/>
              </a:ext>
            </a:extLst>
          </p:cNvPr>
          <p:cNvCxnSpPr/>
          <p:nvPr/>
        </p:nvCxnSpPr>
        <p:spPr>
          <a:xfrm>
            <a:off x="483476" y="3929818"/>
            <a:ext cx="1078361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Rak koppling 31">
            <a:extLst>
              <a:ext uri="{FF2B5EF4-FFF2-40B4-BE49-F238E27FC236}">
                <a16:creationId xmlns:a16="http://schemas.microsoft.com/office/drawing/2014/main" id="{EBF91C4E-4807-451F-964D-CE3FC19770A2}"/>
              </a:ext>
            </a:extLst>
          </p:cNvPr>
          <p:cNvCxnSpPr/>
          <p:nvPr/>
        </p:nvCxnSpPr>
        <p:spPr>
          <a:xfrm>
            <a:off x="483476" y="5507122"/>
            <a:ext cx="1078361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Rak koppling 32">
            <a:extLst>
              <a:ext uri="{FF2B5EF4-FFF2-40B4-BE49-F238E27FC236}">
                <a16:creationId xmlns:a16="http://schemas.microsoft.com/office/drawing/2014/main" id="{DD3F31BF-4D88-477D-8338-22208E8E3B7D}"/>
              </a:ext>
            </a:extLst>
          </p:cNvPr>
          <p:cNvCxnSpPr>
            <a:cxnSpLocks/>
          </p:cNvCxnSpPr>
          <p:nvPr/>
        </p:nvCxnSpPr>
        <p:spPr>
          <a:xfrm>
            <a:off x="5665663" y="1160342"/>
            <a:ext cx="0" cy="554418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6790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ktangel 7">
            <a:extLst>
              <a:ext uri="{FF2B5EF4-FFF2-40B4-BE49-F238E27FC236}">
                <a16:creationId xmlns:a16="http://schemas.microsoft.com/office/drawing/2014/main" id="{2F82A9D1-D9A7-4A59-B7B6-FC64427418C2}"/>
              </a:ext>
            </a:extLst>
          </p:cNvPr>
          <p:cNvSpPr/>
          <p:nvPr/>
        </p:nvSpPr>
        <p:spPr>
          <a:xfrm>
            <a:off x="0" y="346472"/>
            <a:ext cx="12192000" cy="6165056"/>
          </a:xfrm>
          <a:prstGeom prst="rect">
            <a:avLst/>
          </a:prstGeom>
          <a:solidFill>
            <a:schemeClr val="bg1">
              <a:lumMod val="9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pic>
        <p:nvPicPr>
          <p:cNvPr id="5" name="Bildobjekt 4">
            <a:extLst>
              <a:ext uri="{FF2B5EF4-FFF2-40B4-BE49-F238E27FC236}">
                <a16:creationId xmlns:a16="http://schemas.microsoft.com/office/drawing/2014/main" id="{078C8AA7-572D-4361-9775-36034B0F4643}"/>
              </a:ext>
            </a:extLst>
          </p:cNvPr>
          <p:cNvPicPr>
            <a:picLocks noChangeAspect="1"/>
          </p:cNvPicPr>
          <p:nvPr/>
        </p:nvPicPr>
        <p:blipFill>
          <a:blip r:embed="rId2"/>
          <a:stretch>
            <a:fillRect/>
          </a:stretch>
        </p:blipFill>
        <p:spPr>
          <a:xfrm>
            <a:off x="3686176" y="2104250"/>
            <a:ext cx="4333191" cy="3602496"/>
          </a:xfrm>
          <a:prstGeom prst="rect">
            <a:avLst/>
          </a:prstGeom>
        </p:spPr>
      </p:pic>
      <p:sp>
        <p:nvSpPr>
          <p:cNvPr id="7" name="textruta 6">
            <a:extLst>
              <a:ext uri="{FF2B5EF4-FFF2-40B4-BE49-F238E27FC236}">
                <a16:creationId xmlns:a16="http://schemas.microsoft.com/office/drawing/2014/main" id="{16C0D41B-3EBD-4203-BD02-B795A20726A9}"/>
              </a:ext>
            </a:extLst>
          </p:cNvPr>
          <p:cNvSpPr txBox="1"/>
          <p:nvPr/>
        </p:nvSpPr>
        <p:spPr>
          <a:xfrm>
            <a:off x="3264267" y="557569"/>
            <a:ext cx="5326715" cy="1077218"/>
          </a:xfrm>
          <a:prstGeom prst="rect">
            <a:avLst/>
          </a:prstGeom>
          <a:noFill/>
        </p:spPr>
        <p:txBody>
          <a:bodyPr wrap="none" rtlCol="0">
            <a:spAutoFit/>
          </a:bodyPr>
          <a:lstStyle/>
          <a:p>
            <a:pPr algn="ctr"/>
            <a:r>
              <a:rPr lang="sv-SE" sz="3200" dirty="0">
                <a:solidFill>
                  <a:schemeClr val="tx1">
                    <a:lumMod val="95000"/>
                    <a:lumOff val="5000"/>
                  </a:schemeClr>
                </a:solidFill>
              </a:rPr>
              <a:t>Vad som kan vara vinsten med </a:t>
            </a:r>
          </a:p>
          <a:p>
            <a:pPr algn="ctr"/>
            <a:r>
              <a:rPr lang="sv-SE" sz="3200" dirty="0">
                <a:solidFill>
                  <a:schemeClr val="tx1">
                    <a:lumMod val="95000"/>
                    <a:lumOff val="5000"/>
                  </a:schemeClr>
                </a:solidFill>
              </a:rPr>
              <a:t>att ta Excel till nästa nivå?</a:t>
            </a:r>
          </a:p>
        </p:txBody>
      </p:sp>
    </p:spTree>
    <p:extLst>
      <p:ext uri="{BB962C8B-B14F-4D97-AF65-F5344CB8AC3E}">
        <p14:creationId xmlns:p14="http://schemas.microsoft.com/office/powerpoint/2010/main" val="111986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ktangel 42">
            <a:extLst>
              <a:ext uri="{FF2B5EF4-FFF2-40B4-BE49-F238E27FC236}">
                <a16:creationId xmlns:a16="http://schemas.microsoft.com/office/drawing/2014/main" id="{8F35B51A-F0A0-4D9E-B8DA-D973428263BC}"/>
              </a:ext>
            </a:extLst>
          </p:cNvPr>
          <p:cNvSpPr/>
          <p:nvPr/>
        </p:nvSpPr>
        <p:spPr>
          <a:xfrm>
            <a:off x="2427890" y="1154035"/>
            <a:ext cx="6268369" cy="4698124"/>
          </a:xfrm>
          <a:custGeom>
            <a:avLst/>
            <a:gdLst>
              <a:gd name="connsiteX0" fmla="*/ 0 w 6615212"/>
              <a:gd name="connsiteY0" fmla="*/ 0 h 3739581"/>
              <a:gd name="connsiteX1" fmla="*/ 6615212 w 6615212"/>
              <a:gd name="connsiteY1" fmla="*/ 0 h 3739581"/>
              <a:gd name="connsiteX2" fmla="*/ 6615212 w 6615212"/>
              <a:gd name="connsiteY2" fmla="*/ 3739581 h 3739581"/>
              <a:gd name="connsiteX3" fmla="*/ 0 w 6615212"/>
              <a:gd name="connsiteY3" fmla="*/ 3739581 h 3739581"/>
              <a:gd name="connsiteX4" fmla="*/ 0 w 6615212"/>
              <a:gd name="connsiteY4" fmla="*/ 0 h 3739581"/>
              <a:gd name="connsiteX0" fmla="*/ 12612 w 6627824"/>
              <a:gd name="connsiteY0" fmla="*/ 0 h 4426957"/>
              <a:gd name="connsiteX1" fmla="*/ 6627824 w 6627824"/>
              <a:gd name="connsiteY1" fmla="*/ 0 h 4426957"/>
              <a:gd name="connsiteX2" fmla="*/ 6627824 w 6627824"/>
              <a:gd name="connsiteY2" fmla="*/ 3739581 h 4426957"/>
              <a:gd name="connsiteX3" fmla="*/ 0 w 6627824"/>
              <a:gd name="connsiteY3" fmla="*/ 4426957 h 4426957"/>
              <a:gd name="connsiteX4" fmla="*/ 12612 w 6627824"/>
              <a:gd name="connsiteY4" fmla="*/ 0 h 4426957"/>
              <a:gd name="connsiteX0" fmla="*/ 12612 w 6627824"/>
              <a:gd name="connsiteY0" fmla="*/ 0 h 4698124"/>
              <a:gd name="connsiteX1" fmla="*/ 6627824 w 6627824"/>
              <a:gd name="connsiteY1" fmla="*/ 271167 h 4698124"/>
              <a:gd name="connsiteX2" fmla="*/ 6627824 w 6627824"/>
              <a:gd name="connsiteY2" fmla="*/ 4010748 h 4698124"/>
              <a:gd name="connsiteX3" fmla="*/ 0 w 6627824"/>
              <a:gd name="connsiteY3" fmla="*/ 4698124 h 4698124"/>
              <a:gd name="connsiteX4" fmla="*/ 12612 w 6627824"/>
              <a:gd name="connsiteY4" fmla="*/ 0 h 4698124"/>
              <a:gd name="connsiteX0" fmla="*/ 12612 w 6627824"/>
              <a:gd name="connsiteY0" fmla="*/ 0 h 4698124"/>
              <a:gd name="connsiteX1" fmla="*/ 6552149 w 6627824"/>
              <a:gd name="connsiteY1" fmla="*/ 718908 h 4698124"/>
              <a:gd name="connsiteX2" fmla="*/ 6627824 w 6627824"/>
              <a:gd name="connsiteY2" fmla="*/ 4010748 h 4698124"/>
              <a:gd name="connsiteX3" fmla="*/ 0 w 6627824"/>
              <a:gd name="connsiteY3" fmla="*/ 4698124 h 4698124"/>
              <a:gd name="connsiteX4" fmla="*/ 12612 w 6627824"/>
              <a:gd name="connsiteY4" fmla="*/ 0 h 4698124"/>
              <a:gd name="connsiteX0" fmla="*/ 12612 w 6552149"/>
              <a:gd name="connsiteY0" fmla="*/ 0 h 4698124"/>
              <a:gd name="connsiteX1" fmla="*/ 6552149 w 6552149"/>
              <a:gd name="connsiteY1" fmla="*/ 718908 h 4698124"/>
              <a:gd name="connsiteX2" fmla="*/ 6520618 w 6552149"/>
              <a:gd name="connsiteY2" fmla="*/ 4029667 h 4698124"/>
              <a:gd name="connsiteX3" fmla="*/ 0 w 6552149"/>
              <a:gd name="connsiteY3" fmla="*/ 4698124 h 4698124"/>
              <a:gd name="connsiteX4" fmla="*/ 12612 w 6552149"/>
              <a:gd name="connsiteY4" fmla="*/ 0 h 4698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2149" h="4698124">
                <a:moveTo>
                  <a:pt x="12612" y="0"/>
                </a:moveTo>
                <a:lnTo>
                  <a:pt x="6552149" y="718908"/>
                </a:lnTo>
                <a:lnTo>
                  <a:pt x="6520618" y="4029667"/>
                </a:lnTo>
                <a:lnTo>
                  <a:pt x="0" y="4698124"/>
                </a:lnTo>
                <a:lnTo>
                  <a:pt x="12612" y="0"/>
                </a:lnTo>
                <a:close/>
              </a:path>
            </a:pathLst>
          </a:custGeom>
          <a:solidFill>
            <a:srgbClr val="89D2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pic>
        <p:nvPicPr>
          <p:cNvPr id="6" name="Bild 5">
            <a:extLst>
              <a:ext uri="{FF2B5EF4-FFF2-40B4-BE49-F238E27FC236}">
                <a16:creationId xmlns:a16="http://schemas.microsoft.com/office/drawing/2014/main" id="{41BD95F3-FFA4-4309-B41B-E19EBAFAA23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30218" y="4480879"/>
            <a:ext cx="843217" cy="843217"/>
          </a:xfrm>
          <a:prstGeom prst="rect">
            <a:avLst/>
          </a:prstGeom>
        </p:spPr>
      </p:pic>
      <p:pic>
        <p:nvPicPr>
          <p:cNvPr id="9" name="Bild 8">
            <a:extLst>
              <a:ext uri="{FF2B5EF4-FFF2-40B4-BE49-F238E27FC236}">
                <a16:creationId xmlns:a16="http://schemas.microsoft.com/office/drawing/2014/main" id="{5DB96233-E71B-49D9-8EFB-4DCFFF7A8E6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712244" y="2721768"/>
            <a:ext cx="942806" cy="942806"/>
          </a:xfrm>
          <a:prstGeom prst="rect">
            <a:avLst/>
          </a:prstGeom>
        </p:spPr>
      </p:pic>
      <p:pic>
        <p:nvPicPr>
          <p:cNvPr id="11" name="Bild 10">
            <a:extLst>
              <a:ext uri="{FF2B5EF4-FFF2-40B4-BE49-F238E27FC236}">
                <a16:creationId xmlns:a16="http://schemas.microsoft.com/office/drawing/2014/main" id="{B1351109-51C8-4F7E-85F4-020C7A0CDEC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36029" y="2714765"/>
            <a:ext cx="932416" cy="932416"/>
          </a:xfrm>
          <a:prstGeom prst="rect">
            <a:avLst/>
          </a:prstGeom>
        </p:spPr>
      </p:pic>
      <p:sp>
        <p:nvSpPr>
          <p:cNvPr id="15" name="textruta 14">
            <a:extLst>
              <a:ext uri="{FF2B5EF4-FFF2-40B4-BE49-F238E27FC236}">
                <a16:creationId xmlns:a16="http://schemas.microsoft.com/office/drawing/2014/main" id="{24D51665-7F49-4BFC-ABA0-0265183BA747}"/>
              </a:ext>
            </a:extLst>
          </p:cNvPr>
          <p:cNvSpPr txBox="1"/>
          <p:nvPr/>
        </p:nvSpPr>
        <p:spPr>
          <a:xfrm>
            <a:off x="2593541" y="2064518"/>
            <a:ext cx="1061509" cy="430887"/>
          </a:xfrm>
          <a:prstGeom prst="rect">
            <a:avLst/>
          </a:prstGeom>
          <a:noFill/>
        </p:spPr>
        <p:txBody>
          <a:bodyPr wrap="square" rtlCol="0">
            <a:spAutoFit/>
          </a:bodyPr>
          <a:lstStyle/>
          <a:p>
            <a:pPr algn="ctr"/>
            <a:r>
              <a:rPr lang="sv-SE" sz="1100" dirty="0"/>
              <a:t>Jobbet sker fortare</a:t>
            </a:r>
          </a:p>
        </p:txBody>
      </p:sp>
      <p:sp>
        <p:nvSpPr>
          <p:cNvPr id="16" name="textruta 15">
            <a:extLst>
              <a:ext uri="{FF2B5EF4-FFF2-40B4-BE49-F238E27FC236}">
                <a16:creationId xmlns:a16="http://schemas.microsoft.com/office/drawing/2014/main" id="{9F8C34B8-7D1E-42D4-A3D6-2EB7741FCC09}"/>
              </a:ext>
            </a:extLst>
          </p:cNvPr>
          <p:cNvSpPr txBox="1"/>
          <p:nvPr/>
        </p:nvSpPr>
        <p:spPr>
          <a:xfrm>
            <a:off x="7168728" y="3735122"/>
            <a:ext cx="1198720" cy="430887"/>
          </a:xfrm>
          <a:prstGeom prst="rect">
            <a:avLst/>
          </a:prstGeom>
          <a:noFill/>
        </p:spPr>
        <p:txBody>
          <a:bodyPr wrap="square" rtlCol="0">
            <a:spAutoFit/>
          </a:bodyPr>
          <a:lstStyle/>
          <a:p>
            <a:pPr algn="ctr"/>
            <a:r>
              <a:rPr lang="sv-SE" sz="1100" dirty="0"/>
              <a:t>Kunderna vill köpa mera</a:t>
            </a:r>
          </a:p>
        </p:txBody>
      </p:sp>
      <p:sp>
        <p:nvSpPr>
          <p:cNvPr id="18" name="textruta 17">
            <a:extLst>
              <a:ext uri="{FF2B5EF4-FFF2-40B4-BE49-F238E27FC236}">
                <a16:creationId xmlns:a16="http://schemas.microsoft.com/office/drawing/2014/main" id="{3CEB8FA8-7637-4E8B-9B8A-7DA24AD3946C}"/>
              </a:ext>
            </a:extLst>
          </p:cNvPr>
          <p:cNvSpPr txBox="1"/>
          <p:nvPr/>
        </p:nvSpPr>
        <p:spPr>
          <a:xfrm>
            <a:off x="2780275" y="3697918"/>
            <a:ext cx="842427" cy="430887"/>
          </a:xfrm>
          <a:prstGeom prst="rect">
            <a:avLst/>
          </a:prstGeom>
          <a:noFill/>
        </p:spPr>
        <p:txBody>
          <a:bodyPr wrap="square" rtlCol="0">
            <a:spAutoFit/>
          </a:bodyPr>
          <a:lstStyle/>
          <a:p>
            <a:pPr algn="ctr"/>
            <a:r>
              <a:rPr lang="sv-SE" sz="1100" dirty="0"/>
              <a:t>Jobbet görs bättre</a:t>
            </a:r>
          </a:p>
        </p:txBody>
      </p:sp>
      <p:sp>
        <p:nvSpPr>
          <p:cNvPr id="19" name="textruta 18">
            <a:extLst>
              <a:ext uri="{FF2B5EF4-FFF2-40B4-BE49-F238E27FC236}">
                <a16:creationId xmlns:a16="http://schemas.microsoft.com/office/drawing/2014/main" id="{4EEE05BC-595C-4028-873B-4196FEDA82D3}"/>
              </a:ext>
            </a:extLst>
          </p:cNvPr>
          <p:cNvSpPr txBox="1"/>
          <p:nvPr/>
        </p:nvSpPr>
        <p:spPr>
          <a:xfrm>
            <a:off x="2676196" y="5332430"/>
            <a:ext cx="1003977" cy="430887"/>
          </a:xfrm>
          <a:prstGeom prst="rect">
            <a:avLst/>
          </a:prstGeom>
          <a:noFill/>
        </p:spPr>
        <p:txBody>
          <a:bodyPr wrap="square" rtlCol="0">
            <a:spAutoFit/>
          </a:bodyPr>
          <a:lstStyle/>
          <a:p>
            <a:pPr algn="ctr"/>
            <a:r>
              <a:rPr lang="sv-SE" sz="1100" dirty="0"/>
              <a:t>Kvalitet på </a:t>
            </a:r>
            <a:r>
              <a:rPr lang="sv-SE" sz="1100" dirty="0" err="1"/>
              <a:t>datan</a:t>
            </a:r>
            <a:r>
              <a:rPr lang="sv-SE" sz="1100" dirty="0"/>
              <a:t> höjs</a:t>
            </a:r>
          </a:p>
        </p:txBody>
      </p:sp>
      <p:sp>
        <p:nvSpPr>
          <p:cNvPr id="20" name="textruta 19">
            <a:extLst>
              <a:ext uri="{FF2B5EF4-FFF2-40B4-BE49-F238E27FC236}">
                <a16:creationId xmlns:a16="http://schemas.microsoft.com/office/drawing/2014/main" id="{A8A3C889-2E6A-4841-B634-DFF0CECC8F4B}"/>
              </a:ext>
            </a:extLst>
          </p:cNvPr>
          <p:cNvSpPr txBox="1"/>
          <p:nvPr/>
        </p:nvSpPr>
        <p:spPr>
          <a:xfrm>
            <a:off x="5039197" y="2084928"/>
            <a:ext cx="1061509" cy="430887"/>
          </a:xfrm>
          <a:prstGeom prst="rect">
            <a:avLst/>
          </a:prstGeom>
          <a:noFill/>
        </p:spPr>
        <p:txBody>
          <a:bodyPr wrap="square" rtlCol="0">
            <a:spAutoFit/>
          </a:bodyPr>
          <a:lstStyle/>
          <a:p>
            <a:pPr algn="ctr"/>
            <a:r>
              <a:rPr lang="sv-SE" sz="1100" dirty="0"/>
              <a:t>Rapporter blir bättre</a:t>
            </a:r>
          </a:p>
        </p:txBody>
      </p:sp>
      <p:sp>
        <p:nvSpPr>
          <p:cNvPr id="21" name="textruta 20">
            <a:extLst>
              <a:ext uri="{FF2B5EF4-FFF2-40B4-BE49-F238E27FC236}">
                <a16:creationId xmlns:a16="http://schemas.microsoft.com/office/drawing/2014/main" id="{8054659F-CC95-4329-B1A2-6E12243B2F16}"/>
              </a:ext>
            </a:extLst>
          </p:cNvPr>
          <p:cNvSpPr txBox="1"/>
          <p:nvPr/>
        </p:nvSpPr>
        <p:spPr>
          <a:xfrm>
            <a:off x="5111357" y="3735122"/>
            <a:ext cx="1061509" cy="430887"/>
          </a:xfrm>
          <a:prstGeom prst="rect">
            <a:avLst/>
          </a:prstGeom>
          <a:noFill/>
        </p:spPr>
        <p:txBody>
          <a:bodyPr wrap="square" rtlCol="0">
            <a:spAutoFit/>
          </a:bodyPr>
          <a:lstStyle/>
          <a:p>
            <a:pPr algn="ctr"/>
            <a:r>
              <a:rPr lang="sv-SE" sz="1100" dirty="0"/>
              <a:t>Man får bättre insikt</a:t>
            </a:r>
          </a:p>
        </p:txBody>
      </p:sp>
      <p:sp>
        <p:nvSpPr>
          <p:cNvPr id="22" name="textruta 21">
            <a:extLst>
              <a:ext uri="{FF2B5EF4-FFF2-40B4-BE49-F238E27FC236}">
                <a16:creationId xmlns:a16="http://schemas.microsoft.com/office/drawing/2014/main" id="{063E7EA1-AD03-4D63-81CE-3F8D65CE43DD}"/>
              </a:ext>
            </a:extLst>
          </p:cNvPr>
          <p:cNvSpPr txBox="1"/>
          <p:nvPr/>
        </p:nvSpPr>
        <p:spPr>
          <a:xfrm>
            <a:off x="4930052" y="5385316"/>
            <a:ext cx="1061509" cy="430887"/>
          </a:xfrm>
          <a:prstGeom prst="rect">
            <a:avLst/>
          </a:prstGeom>
          <a:noFill/>
        </p:spPr>
        <p:txBody>
          <a:bodyPr wrap="square" rtlCol="0">
            <a:spAutoFit/>
          </a:bodyPr>
          <a:lstStyle/>
          <a:p>
            <a:pPr algn="ctr"/>
            <a:r>
              <a:rPr lang="sv-SE" sz="1100" dirty="0"/>
              <a:t>Man fattar bättre beslut</a:t>
            </a:r>
          </a:p>
        </p:txBody>
      </p:sp>
      <p:sp>
        <p:nvSpPr>
          <p:cNvPr id="23" name="textruta 22">
            <a:extLst>
              <a:ext uri="{FF2B5EF4-FFF2-40B4-BE49-F238E27FC236}">
                <a16:creationId xmlns:a16="http://schemas.microsoft.com/office/drawing/2014/main" id="{1D23C44F-2DE1-4CD6-8886-BF2200F65163}"/>
              </a:ext>
            </a:extLst>
          </p:cNvPr>
          <p:cNvSpPr txBox="1"/>
          <p:nvPr/>
        </p:nvSpPr>
        <p:spPr>
          <a:xfrm>
            <a:off x="7200858" y="2053889"/>
            <a:ext cx="1061509" cy="430887"/>
          </a:xfrm>
          <a:prstGeom prst="rect">
            <a:avLst/>
          </a:prstGeom>
          <a:noFill/>
        </p:spPr>
        <p:txBody>
          <a:bodyPr wrap="square" rtlCol="0">
            <a:spAutoFit/>
          </a:bodyPr>
          <a:lstStyle/>
          <a:p>
            <a:pPr algn="ctr"/>
            <a:r>
              <a:rPr lang="sv-SE" sz="1100" dirty="0"/>
              <a:t>Många blir</a:t>
            </a:r>
          </a:p>
          <a:p>
            <a:pPr algn="ctr"/>
            <a:r>
              <a:rPr lang="sv-SE" sz="1100" dirty="0"/>
              <a:t>blir nöjda</a:t>
            </a:r>
          </a:p>
        </p:txBody>
      </p:sp>
      <p:sp>
        <p:nvSpPr>
          <p:cNvPr id="24" name="textruta 23">
            <a:extLst>
              <a:ext uri="{FF2B5EF4-FFF2-40B4-BE49-F238E27FC236}">
                <a16:creationId xmlns:a16="http://schemas.microsoft.com/office/drawing/2014/main" id="{6C361D73-5C95-421B-9970-F0B8437DF8F8}"/>
              </a:ext>
            </a:extLst>
          </p:cNvPr>
          <p:cNvSpPr txBox="1"/>
          <p:nvPr/>
        </p:nvSpPr>
        <p:spPr>
          <a:xfrm>
            <a:off x="7168728" y="5385316"/>
            <a:ext cx="1198720" cy="430887"/>
          </a:xfrm>
          <a:prstGeom prst="rect">
            <a:avLst/>
          </a:prstGeom>
          <a:noFill/>
        </p:spPr>
        <p:txBody>
          <a:bodyPr wrap="square" rtlCol="0">
            <a:spAutoFit/>
          </a:bodyPr>
          <a:lstStyle/>
          <a:p>
            <a:pPr algn="ctr"/>
            <a:r>
              <a:rPr lang="sv-SE" sz="1100" dirty="0"/>
              <a:t>Företaget går bättre!</a:t>
            </a:r>
          </a:p>
        </p:txBody>
      </p:sp>
      <p:pic>
        <p:nvPicPr>
          <p:cNvPr id="26" name="Bild 25">
            <a:extLst>
              <a:ext uri="{FF2B5EF4-FFF2-40B4-BE49-F238E27FC236}">
                <a16:creationId xmlns:a16="http://schemas.microsoft.com/office/drawing/2014/main" id="{30DE7B31-BC1D-4CCA-8BC8-4B534598A6A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111357" y="2721768"/>
            <a:ext cx="942806" cy="942806"/>
          </a:xfrm>
          <a:prstGeom prst="rect">
            <a:avLst/>
          </a:prstGeom>
        </p:spPr>
      </p:pic>
      <p:pic>
        <p:nvPicPr>
          <p:cNvPr id="28" name="Bild 27">
            <a:extLst>
              <a:ext uri="{FF2B5EF4-FFF2-40B4-BE49-F238E27FC236}">
                <a16:creationId xmlns:a16="http://schemas.microsoft.com/office/drawing/2014/main" id="{F3BCD1BE-35BC-4A5B-BBA6-E220B37BA9C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377265" y="1199472"/>
            <a:ext cx="781643" cy="781643"/>
          </a:xfrm>
          <a:prstGeom prst="rect">
            <a:avLst/>
          </a:prstGeom>
        </p:spPr>
      </p:pic>
      <p:pic>
        <p:nvPicPr>
          <p:cNvPr id="32" name="Bild 31">
            <a:extLst>
              <a:ext uri="{FF2B5EF4-FFF2-40B4-BE49-F238E27FC236}">
                <a16:creationId xmlns:a16="http://schemas.microsoft.com/office/drawing/2014/main" id="{842F919E-F881-43CB-88E8-79F314BCF7EC}"/>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7113608" y="2714765"/>
            <a:ext cx="1148759" cy="1148759"/>
          </a:xfrm>
          <a:prstGeom prst="rect">
            <a:avLst/>
          </a:prstGeom>
        </p:spPr>
      </p:pic>
      <p:pic>
        <p:nvPicPr>
          <p:cNvPr id="34" name="Bild 33">
            <a:extLst>
              <a:ext uri="{FF2B5EF4-FFF2-40B4-BE49-F238E27FC236}">
                <a16:creationId xmlns:a16="http://schemas.microsoft.com/office/drawing/2014/main" id="{46712498-6180-40A4-A862-AA0031DAD1B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377265" y="4515348"/>
            <a:ext cx="774277" cy="774277"/>
          </a:xfrm>
          <a:prstGeom prst="rect">
            <a:avLst/>
          </a:prstGeom>
        </p:spPr>
      </p:pic>
      <p:pic>
        <p:nvPicPr>
          <p:cNvPr id="36" name="Bild 35">
            <a:extLst>
              <a:ext uri="{FF2B5EF4-FFF2-40B4-BE49-F238E27FC236}">
                <a16:creationId xmlns:a16="http://schemas.microsoft.com/office/drawing/2014/main" id="{34D76E0F-0C46-4F9B-992E-328B18C55375}"/>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676196" y="1053912"/>
            <a:ext cx="902409" cy="902409"/>
          </a:xfrm>
          <a:prstGeom prst="rect">
            <a:avLst/>
          </a:prstGeom>
        </p:spPr>
      </p:pic>
      <p:pic>
        <p:nvPicPr>
          <p:cNvPr id="38" name="Bild 37">
            <a:extLst>
              <a:ext uri="{FF2B5EF4-FFF2-40B4-BE49-F238E27FC236}">
                <a16:creationId xmlns:a16="http://schemas.microsoft.com/office/drawing/2014/main" id="{C4528A53-2901-4452-9115-8AE5DEA94DE2}"/>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5130217" y="1053666"/>
            <a:ext cx="843217" cy="843217"/>
          </a:xfrm>
          <a:prstGeom prst="rect">
            <a:avLst/>
          </a:prstGeom>
        </p:spPr>
      </p:pic>
      <p:pic>
        <p:nvPicPr>
          <p:cNvPr id="40" name="Bild 39">
            <a:extLst>
              <a:ext uri="{FF2B5EF4-FFF2-40B4-BE49-F238E27FC236}">
                <a16:creationId xmlns:a16="http://schemas.microsoft.com/office/drawing/2014/main" id="{32B07BC2-13CA-42F8-9911-A9B517AE205C}"/>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780275" y="4603880"/>
            <a:ext cx="709612" cy="709612"/>
          </a:xfrm>
          <a:prstGeom prst="rect">
            <a:avLst/>
          </a:prstGeom>
        </p:spPr>
      </p:pic>
      <p:pic>
        <p:nvPicPr>
          <p:cNvPr id="41" name="Bildobjekt 40">
            <a:extLst>
              <a:ext uri="{FF2B5EF4-FFF2-40B4-BE49-F238E27FC236}">
                <a16:creationId xmlns:a16="http://schemas.microsoft.com/office/drawing/2014/main" id="{B1B1009A-86DE-4711-A09C-02879F4D95DD}"/>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05462" y="482674"/>
            <a:ext cx="1187503" cy="1781254"/>
          </a:xfrm>
          <a:prstGeom prst="rect">
            <a:avLst/>
          </a:prstGeom>
        </p:spPr>
      </p:pic>
      <p:sp>
        <p:nvSpPr>
          <p:cNvPr id="42" name="textruta 41">
            <a:extLst>
              <a:ext uri="{FF2B5EF4-FFF2-40B4-BE49-F238E27FC236}">
                <a16:creationId xmlns:a16="http://schemas.microsoft.com/office/drawing/2014/main" id="{700FABCE-5E5C-4BCC-A2DA-41E8A28818CF}"/>
              </a:ext>
            </a:extLst>
          </p:cNvPr>
          <p:cNvSpPr txBox="1"/>
          <p:nvPr/>
        </p:nvSpPr>
        <p:spPr>
          <a:xfrm>
            <a:off x="1755886" y="164875"/>
            <a:ext cx="8230908" cy="584775"/>
          </a:xfrm>
          <a:prstGeom prst="rect">
            <a:avLst/>
          </a:prstGeom>
          <a:noFill/>
        </p:spPr>
        <p:txBody>
          <a:bodyPr wrap="none" rtlCol="0">
            <a:spAutoFit/>
          </a:bodyPr>
          <a:lstStyle/>
          <a:p>
            <a:r>
              <a:rPr lang="sv-SE" sz="3200" dirty="0"/>
              <a:t>Vad som vinsten med att ta Excel till nästa nivå?</a:t>
            </a:r>
          </a:p>
        </p:txBody>
      </p:sp>
    </p:spTree>
    <p:extLst>
      <p:ext uri="{BB962C8B-B14F-4D97-AF65-F5344CB8AC3E}">
        <p14:creationId xmlns:p14="http://schemas.microsoft.com/office/powerpoint/2010/main" val="174482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ktangel 24">
            <a:extLst>
              <a:ext uri="{FF2B5EF4-FFF2-40B4-BE49-F238E27FC236}">
                <a16:creationId xmlns:a16="http://schemas.microsoft.com/office/drawing/2014/main" id="{C680B05C-7B13-4110-8D5C-F347A7D0579B}"/>
              </a:ext>
            </a:extLst>
          </p:cNvPr>
          <p:cNvSpPr/>
          <p:nvPr/>
        </p:nvSpPr>
        <p:spPr>
          <a:xfrm>
            <a:off x="0" y="346472"/>
            <a:ext cx="12192000" cy="6165056"/>
          </a:xfrm>
          <a:prstGeom prst="rect">
            <a:avLst/>
          </a:prstGeom>
          <a:solidFill>
            <a:schemeClr val="tx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pic>
        <p:nvPicPr>
          <p:cNvPr id="41" name="Bildobjekt 40">
            <a:extLst>
              <a:ext uri="{FF2B5EF4-FFF2-40B4-BE49-F238E27FC236}">
                <a16:creationId xmlns:a16="http://schemas.microsoft.com/office/drawing/2014/main" id="{B1B1009A-86DE-4711-A09C-02879F4D95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28" y="4382618"/>
            <a:ext cx="1187503" cy="1781254"/>
          </a:xfrm>
          <a:prstGeom prst="rect">
            <a:avLst/>
          </a:prstGeom>
        </p:spPr>
      </p:pic>
      <p:sp>
        <p:nvSpPr>
          <p:cNvPr id="42" name="textruta 41">
            <a:extLst>
              <a:ext uri="{FF2B5EF4-FFF2-40B4-BE49-F238E27FC236}">
                <a16:creationId xmlns:a16="http://schemas.microsoft.com/office/drawing/2014/main" id="{700FABCE-5E5C-4BCC-A2DA-41E8A28818CF}"/>
              </a:ext>
            </a:extLst>
          </p:cNvPr>
          <p:cNvSpPr txBox="1"/>
          <p:nvPr/>
        </p:nvSpPr>
        <p:spPr>
          <a:xfrm>
            <a:off x="1868673" y="261178"/>
            <a:ext cx="8230908" cy="584775"/>
          </a:xfrm>
          <a:prstGeom prst="rect">
            <a:avLst/>
          </a:prstGeom>
          <a:noFill/>
        </p:spPr>
        <p:txBody>
          <a:bodyPr wrap="none" rtlCol="0">
            <a:spAutoFit/>
          </a:bodyPr>
          <a:lstStyle/>
          <a:p>
            <a:r>
              <a:rPr lang="sv-SE" sz="3200" dirty="0">
                <a:solidFill>
                  <a:schemeClr val="bg1">
                    <a:lumMod val="95000"/>
                  </a:schemeClr>
                </a:solidFill>
              </a:rPr>
              <a:t>Vad som vinsten med att ta Excel till nästa nivå?</a:t>
            </a:r>
          </a:p>
        </p:txBody>
      </p:sp>
      <p:grpSp>
        <p:nvGrpSpPr>
          <p:cNvPr id="3" name="Grupp 2">
            <a:extLst>
              <a:ext uri="{FF2B5EF4-FFF2-40B4-BE49-F238E27FC236}">
                <a16:creationId xmlns:a16="http://schemas.microsoft.com/office/drawing/2014/main" id="{9719D6BA-E32A-4D20-B858-47E6D8B7AEFB}"/>
              </a:ext>
            </a:extLst>
          </p:cNvPr>
          <p:cNvGrpSpPr/>
          <p:nvPr/>
        </p:nvGrpSpPr>
        <p:grpSpPr>
          <a:xfrm>
            <a:off x="2359133" y="929093"/>
            <a:ext cx="6206219" cy="5154152"/>
            <a:chOff x="2324616" y="929093"/>
            <a:chExt cx="6206219" cy="5154152"/>
          </a:xfrm>
          <a:solidFill>
            <a:schemeClr val="tx1">
              <a:lumMod val="75000"/>
              <a:lumOff val="25000"/>
            </a:schemeClr>
          </a:solidFill>
        </p:grpSpPr>
        <p:sp>
          <p:nvSpPr>
            <p:cNvPr id="2" name="Ellips 1">
              <a:extLst>
                <a:ext uri="{FF2B5EF4-FFF2-40B4-BE49-F238E27FC236}">
                  <a16:creationId xmlns:a16="http://schemas.microsoft.com/office/drawing/2014/main" id="{D10D8590-0714-45CC-B831-A485986AD9FE}"/>
                </a:ext>
              </a:extLst>
            </p:cNvPr>
            <p:cNvSpPr/>
            <p:nvPr/>
          </p:nvSpPr>
          <p:spPr>
            <a:xfrm>
              <a:off x="2324616" y="929093"/>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7" name="Ellips 26">
              <a:extLst>
                <a:ext uri="{FF2B5EF4-FFF2-40B4-BE49-F238E27FC236}">
                  <a16:creationId xmlns:a16="http://schemas.microsoft.com/office/drawing/2014/main" id="{9D722BB1-5065-4AC9-81B5-CDC0F47DD851}"/>
                </a:ext>
              </a:extLst>
            </p:cNvPr>
            <p:cNvSpPr/>
            <p:nvPr/>
          </p:nvSpPr>
          <p:spPr>
            <a:xfrm>
              <a:off x="4617725" y="929093"/>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9" name="Ellips 28">
              <a:extLst>
                <a:ext uri="{FF2B5EF4-FFF2-40B4-BE49-F238E27FC236}">
                  <a16:creationId xmlns:a16="http://schemas.microsoft.com/office/drawing/2014/main" id="{22B68B81-7952-40CF-8D23-03EC74A16972}"/>
                </a:ext>
              </a:extLst>
            </p:cNvPr>
            <p:cNvSpPr/>
            <p:nvPr/>
          </p:nvSpPr>
          <p:spPr>
            <a:xfrm>
              <a:off x="6910835" y="929093"/>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0" name="Ellips 29">
              <a:extLst>
                <a:ext uri="{FF2B5EF4-FFF2-40B4-BE49-F238E27FC236}">
                  <a16:creationId xmlns:a16="http://schemas.microsoft.com/office/drawing/2014/main" id="{26B08058-073E-42FC-9F6E-9774B61CC105}"/>
                </a:ext>
              </a:extLst>
            </p:cNvPr>
            <p:cNvSpPr/>
            <p:nvPr/>
          </p:nvSpPr>
          <p:spPr>
            <a:xfrm>
              <a:off x="2324616" y="2683450"/>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1" name="Ellips 30">
              <a:extLst>
                <a:ext uri="{FF2B5EF4-FFF2-40B4-BE49-F238E27FC236}">
                  <a16:creationId xmlns:a16="http://schemas.microsoft.com/office/drawing/2014/main" id="{386531ED-B9BF-47BB-8516-F8B5702AB39A}"/>
                </a:ext>
              </a:extLst>
            </p:cNvPr>
            <p:cNvSpPr/>
            <p:nvPr/>
          </p:nvSpPr>
          <p:spPr>
            <a:xfrm>
              <a:off x="4617725" y="2683450"/>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3" name="Ellips 32">
              <a:extLst>
                <a:ext uri="{FF2B5EF4-FFF2-40B4-BE49-F238E27FC236}">
                  <a16:creationId xmlns:a16="http://schemas.microsoft.com/office/drawing/2014/main" id="{F9AE8233-96FC-4A01-BAC4-C1D72BB1F5E7}"/>
                </a:ext>
              </a:extLst>
            </p:cNvPr>
            <p:cNvSpPr/>
            <p:nvPr/>
          </p:nvSpPr>
          <p:spPr>
            <a:xfrm>
              <a:off x="6910835" y="2683450"/>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5" name="Ellips 34">
              <a:extLst>
                <a:ext uri="{FF2B5EF4-FFF2-40B4-BE49-F238E27FC236}">
                  <a16:creationId xmlns:a16="http://schemas.microsoft.com/office/drawing/2014/main" id="{B43E1AD8-EA46-4576-A980-634DC379D0B5}"/>
                </a:ext>
              </a:extLst>
            </p:cNvPr>
            <p:cNvSpPr/>
            <p:nvPr/>
          </p:nvSpPr>
          <p:spPr>
            <a:xfrm>
              <a:off x="2324616" y="4463245"/>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7" name="Ellips 36">
              <a:extLst>
                <a:ext uri="{FF2B5EF4-FFF2-40B4-BE49-F238E27FC236}">
                  <a16:creationId xmlns:a16="http://schemas.microsoft.com/office/drawing/2014/main" id="{CB835C2B-C577-486E-8D82-37226AE7FC82}"/>
                </a:ext>
              </a:extLst>
            </p:cNvPr>
            <p:cNvSpPr/>
            <p:nvPr/>
          </p:nvSpPr>
          <p:spPr>
            <a:xfrm>
              <a:off x="4617725" y="4463245"/>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9" name="Ellips 38">
              <a:extLst>
                <a:ext uri="{FF2B5EF4-FFF2-40B4-BE49-F238E27FC236}">
                  <a16:creationId xmlns:a16="http://schemas.microsoft.com/office/drawing/2014/main" id="{8AC27D20-FA20-410A-8D14-F37E4484DB8F}"/>
                </a:ext>
              </a:extLst>
            </p:cNvPr>
            <p:cNvSpPr/>
            <p:nvPr/>
          </p:nvSpPr>
          <p:spPr>
            <a:xfrm>
              <a:off x="6910835" y="4463245"/>
              <a:ext cx="1620000" cy="1620000"/>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pic>
        <p:nvPicPr>
          <p:cNvPr id="6" name="Bild 5">
            <a:extLst>
              <a:ext uri="{FF2B5EF4-FFF2-40B4-BE49-F238E27FC236}">
                <a16:creationId xmlns:a16="http://schemas.microsoft.com/office/drawing/2014/main" id="{41BD95F3-FFA4-4309-B41B-E19EBAFAA2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37803" y="4635405"/>
            <a:ext cx="843217" cy="843217"/>
          </a:xfrm>
          <a:prstGeom prst="rect">
            <a:avLst/>
          </a:prstGeom>
        </p:spPr>
      </p:pic>
      <p:sp>
        <p:nvSpPr>
          <p:cNvPr id="15" name="textruta 14">
            <a:extLst>
              <a:ext uri="{FF2B5EF4-FFF2-40B4-BE49-F238E27FC236}">
                <a16:creationId xmlns:a16="http://schemas.microsoft.com/office/drawing/2014/main" id="{24D51665-7F49-4BFC-ABA0-0265183BA747}"/>
              </a:ext>
            </a:extLst>
          </p:cNvPr>
          <p:cNvSpPr txBox="1"/>
          <p:nvPr/>
        </p:nvSpPr>
        <p:spPr>
          <a:xfrm>
            <a:off x="2642238" y="2067944"/>
            <a:ext cx="1061509" cy="430887"/>
          </a:xfrm>
          <a:prstGeom prst="rect">
            <a:avLst/>
          </a:prstGeom>
          <a:noFill/>
        </p:spPr>
        <p:txBody>
          <a:bodyPr wrap="square" rtlCol="0">
            <a:spAutoFit/>
          </a:bodyPr>
          <a:lstStyle/>
          <a:p>
            <a:pPr algn="ctr"/>
            <a:r>
              <a:rPr lang="sv-SE" sz="1100" dirty="0">
                <a:solidFill>
                  <a:schemeClr val="bg1">
                    <a:lumMod val="95000"/>
                  </a:schemeClr>
                </a:solidFill>
              </a:rPr>
              <a:t>JOBBET SKER</a:t>
            </a:r>
          </a:p>
          <a:p>
            <a:pPr algn="ctr"/>
            <a:r>
              <a:rPr lang="sv-SE" sz="1100" dirty="0">
                <a:solidFill>
                  <a:schemeClr val="bg1">
                    <a:lumMod val="95000"/>
                  </a:schemeClr>
                </a:solidFill>
              </a:rPr>
              <a:t>FORTARE</a:t>
            </a:r>
          </a:p>
        </p:txBody>
      </p:sp>
      <p:sp>
        <p:nvSpPr>
          <p:cNvPr id="16" name="textruta 15">
            <a:extLst>
              <a:ext uri="{FF2B5EF4-FFF2-40B4-BE49-F238E27FC236}">
                <a16:creationId xmlns:a16="http://schemas.microsoft.com/office/drawing/2014/main" id="{9F8C34B8-7D1E-42D4-A3D6-2EB7741FCC09}"/>
              </a:ext>
            </a:extLst>
          </p:cNvPr>
          <p:cNvSpPr txBox="1"/>
          <p:nvPr/>
        </p:nvSpPr>
        <p:spPr>
          <a:xfrm>
            <a:off x="7159113" y="3756159"/>
            <a:ext cx="1198720" cy="430887"/>
          </a:xfrm>
          <a:prstGeom prst="rect">
            <a:avLst/>
          </a:prstGeom>
          <a:noFill/>
        </p:spPr>
        <p:txBody>
          <a:bodyPr wrap="square" rtlCol="0">
            <a:spAutoFit/>
          </a:bodyPr>
          <a:lstStyle/>
          <a:p>
            <a:pPr algn="ctr"/>
            <a:r>
              <a:rPr lang="sv-SE" sz="1100" dirty="0">
                <a:solidFill>
                  <a:schemeClr val="bg1">
                    <a:lumMod val="95000"/>
                  </a:schemeClr>
                </a:solidFill>
              </a:rPr>
              <a:t>KUNDERNA VILL KÖPA MERA</a:t>
            </a:r>
          </a:p>
        </p:txBody>
      </p:sp>
      <p:sp>
        <p:nvSpPr>
          <p:cNvPr id="18" name="textruta 17">
            <a:extLst>
              <a:ext uri="{FF2B5EF4-FFF2-40B4-BE49-F238E27FC236}">
                <a16:creationId xmlns:a16="http://schemas.microsoft.com/office/drawing/2014/main" id="{3CEB8FA8-7637-4E8B-9B8A-7DA24AD3946C}"/>
              </a:ext>
            </a:extLst>
          </p:cNvPr>
          <p:cNvSpPr txBox="1"/>
          <p:nvPr/>
        </p:nvSpPr>
        <p:spPr>
          <a:xfrm>
            <a:off x="2662892" y="3848528"/>
            <a:ext cx="1020200" cy="430887"/>
          </a:xfrm>
          <a:prstGeom prst="rect">
            <a:avLst/>
          </a:prstGeom>
          <a:noFill/>
        </p:spPr>
        <p:txBody>
          <a:bodyPr wrap="square" rtlCol="0">
            <a:spAutoFit/>
          </a:bodyPr>
          <a:lstStyle/>
          <a:p>
            <a:pPr algn="ctr"/>
            <a:r>
              <a:rPr lang="sv-SE" sz="1100" dirty="0">
                <a:solidFill>
                  <a:schemeClr val="bg1">
                    <a:lumMod val="95000"/>
                  </a:schemeClr>
                </a:solidFill>
              </a:rPr>
              <a:t>JOBBET GÖRS BÄTTRE</a:t>
            </a:r>
          </a:p>
        </p:txBody>
      </p:sp>
      <p:sp>
        <p:nvSpPr>
          <p:cNvPr id="20" name="textruta 19">
            <a:extLst>
              <a:ext uri="{FF2B5EF4-FFF2-40B4-BE49-F238E27FC236}">
                <a16:creationId xmlns:a16="http://schemas.microsoft.com/office/drawing/2014/main" id="{A8A3C889-2E6A-4841-B634-DFF0CECC8F4B}"/>
              </a:ext>
            </a:extLst>
          </p:cNvPr>
          <p:cNvSpPr txBox="1"/>
          <p:nvPr/>
        </p:nvSpPr>
        <p:spPr>
          <a:xfrm>
            <a:off x="4948420" y="2076167"/>
            <a:ext cx="1061509" cy="430887"/>
          </a:xfrm>
          <a:prstGeom prst="rect">
            <a:avLst/>
          </a:prstGeom>
          <a:noFill/>
        </p:spPr>
        <p:txBody>
          <a:bodyPr wrap="square" rtlCol="0">
            <a:spAutoFit/>
          </a:bodyPr>
          <a:lstStyle/>
          <a:p>
            <a:pPr algn="ctr"/>
            <a:r>
              <a:rPr lang="sv-SE" sz="1100" dirty="0">
                <a:solidFill>
                  <a:schemeClr val="bg1">
                    <a:lumMod val="95000"/>
                  </a:schemeClr>
                </a:solidFill>
              </a:rPr>
              <a:t>RAPPORTER BLIR BÄTTRE</a:t>
            </a:r>
          </a:p>
        </p:txBody>
      </p:sp>
      <p:sp>
        <p:nvSpPr>
          <p:cNvPr id="21" name="textruta 20">
            <a:extLst>
              <a:ext uri="{FF2B5EF4-FFF2-40B4-BE49-F238E27FC236}">
                <a16:creationId xmlns:a16="http://schemas.microsoft.com/office/drawing/2014/main" id="{8054659F-CC95-4329-B1A2-6E12243B2F16}"/>
              </a:ext>
            </a:extLst>
          </p:cNvPr>
          <p:cNvSpPr txBox="1"/>
          <p:nvPr/>
        </p:nvSpPr>
        <p:spPr>
          <a:xfrm>
            <a:off x="4931489" y="3798930"/>
            <a:ext cx="1061509" cy="430887"/>
          </a:xfrm>
          <a:prstGeom prst="rect">
            <a:avLst/>
          </a:prstGeom>
          <a:noFill/>
        </p:spPr>
        <p:txBody>
          <a:bodyPr wrap="square" rtlCol="0">
            <a:spAutoFit/>
          </a:bodyPr>
          <a:lstStyle/>
          <a:p>
            <a:pPr algn="ctr"/>
            <a:r>
              <a:rPr lang="sv-SE" sz="1100" dirty="0">
                <a:solidFill>
                  <a:schemeClr val="bg1">
                    <a:lumMod val="95000"/>
                  </a:schemeClr>
                </a:solidFill>
              </a:rPr>
              <a:t>MAN FÅR BÄTTRE INSIKT</a:t>
            </a:r>
          </a:p>
        </p:txBody>
      </p:sp>
      <p:sp>
        <p:nvSpPr>
          <p:cNvPr id="22" name="textruta 21">
            <a:extLst>
              <a:ext uri="{FF2B5EF4-FFF2-40B4-BE49-F238E27FC236}">
                <a16:creationId xmlns:a16="http://schemas.microsoft.com/office/drawing/2014/main" id="{063E7EA1-AD03-4D63-81CE-3F8D65CE43DD}"/>
              </a:ext>
            </a:extLst>
          </p:cNvPr>
          <p:cNvSpPr txBox="1"/>
          <p:nvPr/>
        </p:nvSpPr>
        <p:spPr>
          <a:xfrm>
            <a:off x="4917823" y="5521639"/>
            <a:ext cx="1187503" cy="430887"/>
          </a:xfrm>
          <a:prstGeom prst="rect">
            <a:avLst/>
          </a:prstGeom>
          <a:noFill/>
        </p:spPr>
        <p:txBody>
          <a:bodyPr wrap="square" rtlCol="0">
            <a:spAutoFit/>
          </a:bodyPr>
          <a:lstStyle/>
          <a:p>
            <a:pPr algn="ctr"/>
            <a:r>
              <a:rPr lang="sv-SE" sz="1100" dirty="0">
                <a:solidFill>
                  <a:schemeClr val="bg1">
                    <a:lumMod val="95000"/>
                  </a:schemeClr>
                </a:solidFill>
              </a:rPr>
              <a:t>MAN FATTAR BÄTTRE BESLUT</a:t>
            </a:r>
          </a:p>
        </p:txBody>
      </p:sp>
      <p:sp>
        <p:nvSpPr>
          <p:cNvPr id="23" name="textruta 22">
            <a:extLst>
              <a:ext uri="{FF2B5EF4-FFF2-40B4-BE49-F238E27FC236}">
                <a16:creationId xmlns:a16="http://schemas.microsoft.com/office/drawing/2014/main" id="{1D23C44F-2DE1-4CD6-8886-BF2200F65163}"/>
              </a:ext>
            </a:extLst>
          </p:cNvPr>
          <p:cNvSpPr txBox="1"/>
          <p:nvPr/>
        </p:nvSpPr>
        <p:spPr>
          <a:xfrm>
            <a:off x="7227719" y="2059395"/>
            <a:ext cx="1061509" cy="430887"/>
          </a:xfrm>
          <a:prstGeom prst="rect">
            <a:avLst/>
          </a:prstGeom>
          <a:noFill/>
        </p:spPr>
        <p:txBody>
          <a:bodyPr wrap="square" rtlCol="0">
            <a:spAutoFit/>
          </a:bodyPr>
          <a:lstStyle/>
          <a:p>
            <a:pPr algn="ctr"/>
            <a:r>
              <a:rPr lang="sv-SE" sz="1100" dirty="0">
                <a:solidFill>
                  <a:schemeClr val="bg1">
                    <a:lumMod val="95000"/>
                  </a:schemeClr>
                </a:solidFill>
              </a:rPr>
              <a:t>MÅNGA BLIR NÖJDA</a:t>
            </a:r>
          </a:p>
        </p:txBody>
      </p:sp>
      <p:sp>
        <p:nvSpPr>
          <p:cNvPr id="24" name="textruta 23">
            <a:extLst>
              <a:ext uri="{FF2B5EF4-FFF2-40B4-BE49-F238E27FC236}">
                <a16:creationId xmlns:a16="http://schemas.microsoft.com/office/drawing/2014/main" id="{6C361D73-5C95-421B-9970-F0B8437DF8F8}"/>
              </a:ext>
            </a:extLst>
          </p:cNvPr>
          <p:cNvSpPr txBox="1"/>
          <p:nvPr/>
        </p:nvSpPr>
        <p:spPr>
          <a:xfrm>
            <a:off x="7140469" y="5498020"/>
            <a:ext cx="1198720" cy="430887"/>
          </a:xfrm>
          <a:prstGeom prst="rect">
            <a:avLst/>
          </a:prstGeom>
          <a:noFill/>
        </p:spPr>
        <p:txBody>
          <a:bodyPr wrap="square" rtlCol="0">
            <a:spAutoFit/>
          </a:bodyPr>
          <a:lstStyle/>
          <a:p>
            <a:pPr algn="ctr"/>
            <a:r>
              <a:rPr lang="sv-SE" sz="1100" dirty="0">
                <a:solidFill>
                  <a:schemeClr val="bg1">
                    <a:lumMod val="95000"/>
                  </a:schemeClr>
                </a:solidFill>
              </a:rPr>
              <a:t>FÖRETAGET GÅR BÄTTRE!</a:t>
            </a:r>
          </a:p>
        </p:txBody>
      </p:sp>
      <p:pic>
        <p:nvPicPr>
          <p:cNvPr id="28" name="Bild 27">
            <a:extLst>
              <a:ext uri="{FF2B5EF4-FFF2-40B4-BE49-F238E27FC236}">
                <a16:creationId xmlns:a16="http://schemas.microsoft.com/office/drawing/2014/main" id="{F3BCD1BE-35BC-4A5B-BBA6-E220B37BA9C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349007" y="1205519"/>
            <a:ext cx="781643" cy="781643"/>
          </a:xfrm>
          <a:prstGeom prst="rect">
            <a:avLst/>
          </a:prstGeom>
        </p:spPr>
      </p:pic>
      <p:pic>
        <p:nvPicPr>
          <p:cNvPr id="32" name="Bild 31">
            <a:extLst>
              <a:ext uri="{FF2B5EF4-FFF2-40B4-BE49-F238E27FC236}">
                <a16:creationId xmlns:a16="http://schemas.microsoft.com/office/drawing/2014/main" id="{842F919E-F881-43CB-88E8-79F314BCF7E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140469" y="2753147"/>
            <a:ext cx="1148759" cy="1148759"/>
          </a:xfrm>
          <a:prstGeom prst="rect">
            <a:avLst/>
          </a:prstGeom>
        </p:spPr>
      </p:pic>
      <p:pic>
        <p:nvPicPr>
          <p:cNvPr id="34" name="Bild 33">
            <a:extLst>
              <a:ext uri="{FF2B5EF4-FFF2-40B4-BE49-F238E27FC236}">
                <a16:creationId xmlns:a16="http://schemas.microsoft.com/office/drawing/2014/main" id="{46712498-6180-40A4-A862-AA0031DAD1B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327709" y="4632944"/>
            <a:ext cx="774277" cy="774277"/>
          </a:xfrm>
          <a:prstGeom prst="rect">
            <a:avLst/>
          </a:prstGeom>
        </p:spPr>
      </p:pic>
      <p:grpSp>
        <p:nvGrpSpPr>
          <p:cNvPr id="4" name="Bild 35">
            <a:extLst>
              <a:ext uri="{FF2B5EF4-FFF2-40B4-BE49-F238E27FC236}">
                <a16:creationId xmlns:a16="http://schemas.microsoft.com/office/drawing/2014/main" id="{34D76E0F-0C46-4F9B-992E-328B18C55375}"/>
              </a:ext>
            </a:extLst>
          </p:cNvPr>
          <p:cNvGrpSpPr/>
          <p:nvPr/>
        </p:nvGrpSpPr>
        <p:grpSpPr>
          <a:xfrm>
            <a:off x="2683411" y="1098704"/>
            <a:ext cx="902409" cy="902409"/>
            <a:chOff x="2683411" y="1098704"/>
            <a:chExt cx="902409" cy="902409"/>
          </a:xfrm>
        </p:grpSpPr>
        <p:sp>
          <p:nvSpPr>
            <p:cNvPr id="5" name="Frihandsfigur: Form 4">
              <a:extLst>
                <a:ext uri="{FF2B5EF4-FFF2-40B4-BE49-F238E27FC236}">
                  <a16:creationId xmlns:a16="http://schemas.microsoft.com/office/drawing/2014/main" id="{AE96F2CC-8EFF-471E-AD68-099298ACCE49}"/>
                </a:ext>
              </a:extLst>
            </p:cNvPr>
            <p:cNvSpPr/>
            <p:nvPr/>
          </p:nvSpPr>
          <p:spPr>
            <a:xfrm>
              <a:off x="2699655" y="1131417"/>
              <a:ext cx="868921" cy="868921"/>
            </a:xfrm>
            <a:custGeom>
              <a:avLst/>
              <a:gdLst>
                <a:gd name="connsiteX0" fmla="*/ 869679 w 868921"/>
                <a:gd name="connsiteY0" fmla="*/ 434961 h 868921"/>
                <a:gd name="connsiteX1" fmla="*/ 434961 w 868921"/>
                <a:gd name="connsiteY1" fmla="*/ 869679 h 868921"/>
                <a:gd name="connsiteX2" fmla="*/ 243 w 868921"/>
                <a:gd name="connsiteY2" fmla="*/ 434961 h 868921"/>
                <a:gd name="connsiteX3" fmla="*/ 434961 w 868921"/>
                <a:gd name="connsiteY3" fmla="*/ 243 h 868921"/>
                <a:gd name="connsiteX4" fmla="*/ 869679 w 868921"/>
                <a:gd name="connsiteY4" fmla="*/ 434961 h 868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921" h="868921">
                  <a:moveTo>
                    <a:pt x="869679" y="434961"/>
                  </a:moveTo>
                  <a:cubicBezTo>
                    <a:pt x="869679" y="675049"/>
                    <a:pt x="675049" y="869679"/>
                    <a:pt x="434961" y="869679"/>
                  </a:cubicBezTo>
                  <a:cubicBezTo>
                    <a:pt x="194873" y="869679"/>
                    <a:pt x="243" y="675049"/>
                    <a:pt x="243" y="434961"/>
                  </a:cubicBezTo>
                  <a:cubicBezTo>
                    <a:pt x="243" y="194873"/>
                    <a:pt x="194873" y="243"/>
                    <a:pt x="434961" y="243"/>
                  </a:cubicBezTo>
                  <a:cubicBezTo>
                    <a:pt x="675049" y="243"/>
                    <a:pt x="869679" y="194873"/>
                    <a:pt x="869679" y="434961"/>
                  </a:cubicBezTo>
                  <a:close/>
                </a:path>
              </a:pathLst>
            </a:custGeom>
            <a:solidFill>
              <a:schemeClr val="accent4"/>
            </a:solidFill>
            <a:ln w="1749" cap="flat">
              <a:noFill/>
              <a:prstDash val="solid"/>
              <a:miter/>
            </a:ln>
          </p:spPr>
          <p:txBody>
            <a:bodyPr rtlCol="0" anchor="ctr"/>
            <a:lstStyle/>
            <a:p>
              <a:endParaRPr lang="sv-SE"/>
            </a:p>
          </p:txBody>
        </p:sp>
        <p:sp>
          <p:nvSpPr>
            <p:cNvPr id="7" name="Frihandsfigur: Form 6">
              <a:extLst>
                <a:ext uri="{FF2B5EF4-FFF2-40B4-BE49-F238E27FC236}">
                  <a16:creationId xmlns:a16="http://schemas.microsoft.com/office/drawing/2014/main" id="{FB92B599-6DE7-43C8-BCEB-6CC659DC8F30}"/>
                </a:ext>
              </a:extLst>
            </p:cNvPr>
            <p:cNvSpPr/>
            <p:nvPr/>
          </p:nvSpPr>
          <p:spPr>
            <a:xfrm>
              <a:off x="2975547" y="1098461"/>
              <a:ext cx="317253" cy="317253"/>
            </a:xfrm>
            <a:custGeom>
              <a:avLst/>
              <a:gdLst>
                <a:gd name="connsiteX0" fmla="*/ 159060 w 317253"/>
                <a:gd name="connsiteY0" fmla="*/ 317877 h 317253"/>
                <a:gd name="connsiteX1" fmla="*/ 243 w 317253"/>
                <a:gd name="connsiteY1" fmla="*/ 159060 h 317253"/>
                <a:gd name="connsiteX2" fmla="*/ 159060 w 317253"/>
                <a:gd name="connsiteY2" fmla="*/ 243 h 317253"/>
                <a:gd name="connsiteX3" fmla="*/ 317877 w 317253"/>
                <a:gd name="connsiteY3" fmla="*/ 159060 h 317253"/>
                <a:gd name="connsiteX4" fmla="*/ 159060 w 317253"/>
                <a:gd name="connsiteY4" fmla="*/ 317877 h 317253"/>
                <a:gd name="connsiteX5" fmla="*/ 159060 w 317253"/>
                <a:gd name="connsiteY5" fmla="*/ 33101 h 317253"/>
                <a:gd name="connsiteX6" fmla="*/ 33101 w 317253"/>
                <a:gd name="connsiteY6" fmla="*/ 159060 h 317253"/>
                <a:gd name="connsiteX7" fmla="*/ 159060 w 317253"/>
                <a:gd name="connsiteY7" fmla="*/ 285018 h 317253"/>
                <a:gd name="connsiteX8" fmla="*/ 285018 w 317253"/>
                <a:gd name="connsiteY8" fmla="*/ 159060 h 317253"/>
                <a:gd name="connsiteX9" fmla="*/ 159060 w 317253"/>
                <a:gd name="connsiteY9" fmla="*/ 33101 h 31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253" h="317253">
                  <a:moveTo>
                    <a:pt x="159060" y="317877"/>
                  </a:moveTo>
                  <a:cubicBezTo>
                    <a:pt x="71489" y="317877"/>
                    <a:pt x="243" y="246632"/>
                    <a:pt x="243" y="159060"/>
                  </a:cubicBezTo>
                  <a:cubicBezTo>
                    <a:pt x="243" y="71487"/>
                    <a:pt x="71487" y="243"/>
                    <a:pt x="159060" y="243"/>
                  </a:cubicBezTo>
                  <a:cubicBezTo>
                    <a:pt x="246632" y="243"/>
                    <a:pt x="317877" y="71487"/>
                    <a:pt x="317877" y="159060"/>
                  </a:cubicBezTo>
                  <a:cubicBezTo>
                    <a:pt x="317877" y="246632"/>
                    <a:pt x="246630" y="317877"/>
                    <a:pt x="159060" y="317877"/>
                  </a:cubicBezTo>
                  <a:close/>
                  <a:moveTo>
                    <a:pt x="159060" y="33101"/>
                  </a:moveTo>
                  <a:cubicBezTo>
                    <a:pt x="89606" y="33101"/>
                    <a:pt x="33101" y="89606"/>
                    <a:pt x="33101" y="159060"/>
                  </a:cubicBezTo>
                  <a:cubicBezTo>
                    <a:pt x="33101" y="228513"/>
                    <a:pt x="89606" y="285018"/>
                    <a:pt x="159060" y="285018"/>
                  </a:cubicBezTo>
                  <a:cubicBezTo>
                    <a:pt x="228513" y="285018"/>
                    <a:pt x="285018" y="228513"/>
                    <a:pt x="285018" y="159060"/>
                  </a:cubicBezTo>
                  <a:cubicBezTo>
                    <a:pt x="285018" y="89606"/>
                    <a:pt x="228513" y="33101"/>
                    <a:pt x="159060" y="33101"/>
                  </a:cubicBezTo>
                  <a:close/>
                </a:path>
              </a:pathLst>
            </a:custGeom>
            <a:solidFill>
              <a:srgbClr val="E8E6E9"/>
            </a:solidFill>
            <a:ln w="1749" cap="flat">
              <a:noFill/>
              <a:prstDash val="solid"/>
              <a:miter/>
            </a:ln>
          </p:spPr>
          <p:txBody>
            <a:bodyPr rtlCol="0" anchor="ctr"/>
            <a:lstStyle/>
            <a:p>
              <a:endParaRPr lang="sv-SE"/>
            </a:p>
          </p:txBody>
        </p:sp>
        <p:sp>
          <p:nvSpPr>
            <p:cNvPr id="8" name="Frihandsfigur: Form 7">
              <a:extLst>
                <a:ext uri="{FF2B5EF4-FFF2-40B4-BE49-F238E27FC236}">
                  <a16:creationId xmlns:a16="http://schemas.microsoft.com/office/drawing/2014/main" id="{68E79345-2F7F-4C90-AA01-AA9E72C0C563}"/>
                </a:ext>
              </a:extLst>
            </p:cNvPr>
            <p:cNvSpPr/>
            <p:nvPr/>
          </p:nvSpPr>
          <p:spPr>
            <a:xfrm>
              <a:off x="2975547" y="1124194"/>
              <a:ext cx="244990" cy="290815"/>
            </a:xfrm>
            <a:custGeom>
              <a:avLst/>
              <a:gdLst>
                <a:gd name="connsiteX0" fmla="*/ 228413 w 244989"/>
                <a:gd name="connsiteY0" fmla="*/ 238401 h 290815"/>
                <a:gd name="connsiteX1" fmla="*/ 159060 w 244989"/>
                <a:gd name="connsiteY1" fmla="*/ 259285 h 290815"/>
                <a:gd name="connsiteX2" fmla="*/ 33101 w 244989"/>
                <a:gd name="connsiteY2" fmla="*/ 133327 h 290815"/>
                <a:gd name="connsiteX3" fmla="*/ 87738 w 244989"/>
                <a:gd name="connsiteY3" fmla="*/ 29583 h 290815"/>
                <a:gd name="connsiteX4" fmla="*/ 70086 w 244989"/>
                <a:gd name="connsiteY4" fmla="*/ 9759 h 290815"/>
                <a:gd name="connsiteX5" fmla="*/ 72495 w 244989"/>
                <a:gd name="connsiteY5" fmla="*/ 243 h 290815"/>
                <a:gd name="connsiteX6" fmla="*/ 243 w 244989"/>
                <a:gd name="connsiteY6" fmla="*/ 133330 h 290815"/>
                <a:gd name="connsiteX7" fmla="*/ 159060 w 244989"/>
                <a:gd name="connsiteY7" fmla="*/ 292147 h 290815"/>
                <a:gd name="connsiteX8" fmla="*/ 246290 w 244989"/>
                <a:gd name="connsiteY8" fmla="*/ 265977 h 290815"/>
                <a:gd name="connsiteX9" fmla="*/ 228413 w 244989"/>
                <a:gd name="connsiteY9" fmla="*/ 238401 h 290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4989" h="290815">
                  <a:moveTo>
                    <a:pt x="228413" y="238401"/>
                  </a:moveTo>
                  <a:cubicBezTo>
                    <a:pt x="208509" y="251583"/>
                    <a:pt x="184671" y="259285"/>
                    <a:pt x="159060" y="259285"/>
                  </a:cubicBezTo>
                  <a:cubicBezTo>
                    <a:pt x="89606" y="259285"/>
                    <a:pt x="33101" y="202781"/>
                    <a:pt x="33101" y="133327"/>
                  </a:cubicBezTo>
                  <a:cubicBezTo>
                    <a:pt x="33101" y="90334"/>
                    <a:pt x="54766" y="52320"/>
                    <a:pt x="87738" y="29583"/>
                  </a:cubicBezTo>
                  <a:cubicBezTo>
                    <a:pt x="77804" y="28431"/>
                    <a:pt x="70086" y="20001"/>
                    <a:pt x="70086" y="9759"/>
                  </a:cubicBezTo>
                  <a:cubicBezTo>
                    <a:pt x="70086" y="6313"/>
                    <a:pt x="70958" y="3073"/>
                    <a:pt x="72495" y="243"/>
                  </a:cubicBezTo>
                  <a:cubicBezTo>
                    <a:pt x="29030" y="28610"/>
                    <a:pt x="243" y="77667"/>
                    <a:pt x="243" y="133330"/>
                  </a:cubicBezTo>
                  <a:cubicBezTo>
                    <a:pt x="243" y="220901"/>
                    <a:pt x="71487" y="292147"/>
                    <a:pt x="159060" y="292147"/>
                  </a:cubicBezTo>
                  <a:cubicBezTo>
                    <a:pt x="191256" y="292147"/>
                    <a:pt x="221236" y="282508"/>
                    <a:pt x="246290" y="265977"/>
                  </a:cubicBezTo>
                  <a:cubicBezTo>
                    <a:pt x="232317" y="265574"/>
                    <a:pt x="223076" y="251296"/>
                    <a:pt x="228413" y="238401"/>
                  </a:cubicBezTo>
                  <a:close/>
                </a:path>
              </a:pathLst>
            </a:custGeom>
            <a:solidFill>
              <a:srgbClr val="D3D0D4"/>
            </a:solidFill>
            <a:ln w="1749" cap="flat">
              <a:noFill/>
              <a:prstDash val="solid"/>
              <a:miter/>
            </a:ln>
          </p:spPr>
          <p:txBody>
            <a:bodyPr rtlCol="0" anchor="ctr"/>
            <a:lstStyle/>
            <a:p>
              <a:endParaRPr lang="sv-SE"/>
            </a:p>
          </p:txBody>
        </p:sp>
        <p:sp>
          <p:nvSpPr>
            <p:cNvPr id="10" name="Frihandsfigur: Form 9">
              <a:extLst>
                <a:ext uri="{FF2B5EF4-FFF2-40B4-BE49-F238E27FC236}">
                  <a16:creationId xmlns:a16="http://schemas.microsoft.com/office/drawing/2014/main" id="{1DD0BEAF-EE28-433B-8481-299783729231}"/>
                </a:ext>
              </a:extLst>
            </p:cNvPr>
            <p:cNvSpPr/>
            <p:nvPr/>
          </p:nvSpPr>
          <p:spPr>
            <a:xfrm>
              <a:off x="3103736" y="1344660"/>
              <a:ext cx="61688" cy="91651"/>
            </a:xfrm>
            <a:custGeom>
              <a:avLst/>
              <a:gdLst>
                <a:gd name="connsiteX0" fmla="*/ 30870 w 61688"/>
                <a:gd name="connsiteY0" fmla="*/ 88949 h 91650"/>
                <a:gd name="connsiteX1" fmla="*/ 60421 w 61688"/>
                <a:gd name="connsiteY1" fmla="*/ 90331 h 91650"/>
                <a:gd name="connsiteX2" fmla="*/ 60421 w 61688"/>
                <a:gd name="connsiteY2" fmla="*/ 1322 h 91650"/>
                <a:gd name="connsiteX3" fmla="*/ 1322 w 61688"/>
                <a:gd name="connsiteY3" fmla="*/ 1322 h 91650"/>
                <a:gd name="connsiteX4" fmla="*/ 1322 w 61688"/>
                <a:gd name="connsiteY4" fmla="*/ 90331 h 91650"/>
                <a:gd name="connsiteX5" fmla="*/ 30870 w 61688"/>
                <a:gd name="connsiteY5" fmla="*/ 88949 h 9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88" h="91650">
                  <a:moveTo>
                    <a:pt x="30870" y="88949"/>
                  </a:moveTo>
                  <a:cubicBezTo>
                    <a:pt x="40823" y="88949"/>
                    <a:pt x="50674" y="89434"/>
                    <a:pt x="60421" y="90331"/>
                  </a:cubicBezTo>
                  <a:lnTo>
                    <a:pt x="60421" y="1322"/>
                  </a:lnTo>
                  <a:lnTo>
                    <a:pt x="1322" y="1322"/>
                  </a:lnTo>
                  <a:lnTo>
                    <a:pt x="1322" y="90331"/>
                  </a:lnTo>
                  <a:cubicBezTo>
                    <a:pt x="11067" y="89434"/>
                    <a:pt x="20918" y="88949"/>
                    <a:pt x="30870" y="88949"/>
                  </a:cubicBezTo>
                  <a:close/>
                </a:path>
              </a:pathLst>
            </a:custGeom>
            <a:solidFill>
              <a:srgbClr val="BDB9BE"/>
            </a:solidFill>
            <a:ln w="9525" cap="flat">
              <a:noFill/>
              <a:prstDash val="solid"/>
              <a:miter/>
            </a:ln>
          </p:spPr>
          <p:txBody>
            <a:bodyPr rtlCol="0" anchor="ctr"/>
            <a:lstStyle/>
            <a:p>
              <a:endParaRPr lang="sv-SE"/>
            </a:p>
          </p:txBody>
        </p:sp>
        <p:sp>
          <p:nvSpPr>
            <p:cNvPr id="12" name="Frihandsfigur: Form 11">
              <a:extLst>
                <a:ext uri="{FF2B5EF4-FFF2-40B4-BE49-F238E27FC236}">
                  <a16:creationId xmlns:a16="http://schemas.microsoft.com/office/drawing/2014/main" id="{AC54017F-D9EF-490E-A66B-B9EF14A16655}"/>
                </a:ext>
              </a:extLst>
            </p:cNvPr>
            <p:cNvSpPr/>
            <p:nvPr/>
          </p:nvSpPr>
          <p:spPr>
            <a:xfrm>
              <a:off x="3095442" y="1259599"/>
              <a:ext cx="77551" cy="38775"/>
            </a:xfrm>
            <a:custGeom>
              <a:avLst/>
              <a:gdLst>
                <a:gd name="connsiteX0" fmla="*/ 39165 w 77550"/>
                <a:gd name="connsiteY0" fmla="*/ 1322 h 38775"/>
                <a:gd name="connsiteX1" fmla="*/ 1322 w 77550"/>
                <a:gd name="connsiteY1" fmla="*/ 39167 h 38775"/>
                <a:gd name="connsiteX2" fmla="*/ 77010 w 77550"/>
                <a:gd name="connsiteY2" fmla="*/ 39167 h 38775"/>
                <a:gd name="connsiteX3" fmla="*/ 39165 w 77550"/>
                <a:gd name="connsiteY3" fmla="*/ 1322 h 38775"/>
              </a:gdLst>
              <a:ahLst/>
              <a:cxnLst>
                <a:cxn ang="0">
                  <a:pos x="connsiteX0" y="connsiteY0"/>
                </a:cxn>
                <a:cxn ang="0">
                  <a:pos x="connsiteX1" y="connsiteY1"/>
                </a:cxn>
                <a:cxn ang="0">
                  <a:pos x="connsiteX2" y="connsiteY2"/>
                </a:cxn>
                <a:cxn ang="0">
                  <a:pos x="connsiteX3" y="connsiteY3"/>
                </a:cxn>
              </a:cxnLst>
              <a:rect l="l" t="t" r="r" b="b"/>
              <a:pathLst>
                <a:path w="77550" h="38775">
                  <a:moveTo>
                    <a:pt x="39165" y="1322"/>
                  </a:moveTo>
                  <a:cubicBezTo>
                    <a:pt x="18265" y="1322"/>
                    <a:pt x="1322" y="18265"/>
                    <a:pt x="1322" y="39167"/>
                  </a:cubicBezTo>
                  <a:lnTo>
                    <a:pt x="77010" y="39167"/>
                  </a:lnTo>
                  <a:cubicBezTo>
                    <a:pt x="77008" y="18265"/>
                    <a:pt x="60065" y="1322"/>
                    <a:pt x="39165" y="1322"/>
                  </a:cubicBezTo>
                  <a:close/>
                </a:path>
              </a:pathLst>
            </a:custGeom>
            <a:solidFill>
              <a:srgbClr val="BDB9BE"/>
            </a:solidFill>
            <a:ln w="9525" cap="flat">
              <a:noFill/>
              <a:prstDash val="solid"/>
              <a:miter/>
            </a:ln>
          </p:spPr>
          <p:txBody>
            <a:bodyPr rtlCol="0" anchor="ctr"/>
            <a:lstStyle/>
            <a:p>
              <a:endParaRPr lang="sv-SE"/>
            </a:p>
          </p:txBody>
        </p:sp>
        <p:sp>
          <p:nvSpPr>
            <p:cNvPr id="13" name="Frihandsfigur: Form 12">
              <a:extLst>
                <a:ext uri="{FF2B5EF4-FFF2-40B4-BE49-F238E27FC236}">
                  <a16:creationId xmlns:a16="http://schemas.microsoft.com/office/drawing/2014/main" id="{D3631582-1088-49D0-9713-60E42B7686CD}"/>
                </a:ext>
              </a:extLst>
            </p:cNvPr>
            <p:cNvSpPr/>
            <p:nvPr/>
          </p:nvSpPr>
          <p:spPr>
            <a:xfrm>
              <a:off x="3062377" y="1294145"/>
              <a:ext cx="142764" cy="58163"/>
            </a:xfrm>
            <a:custGeom>
              <a:avLst/>
              <a:gdLst>
                <a:gd name="connsiteX0" fmla="*/ 144214 w 142763"/>
                <a:gd name="connsiteY0" fmla="*/ 29793 h 58163"/>
                <a:gd name="connsiteX1" fmla="*/ 144214 w 142763"/>
                <a:gd name="connsiteY1" fmla="*/ 29793 h 58163"/>
                <a:gd name="connsiteX2" fmla="*/ 114664 w 142763"/>
                <a:gd name="connsiteY2" fmla="*/ 59343 h 58163"/>
                <a:gd name="connsiteX3" fmla="*/ 29793 w 142763"/>
                <a:gd name="connsiteY3" fmla="*/ 59343 h 58163"/>
                <a:gd name="connsiteX4" fmla="*/ 243 w 142763"/>
                <a:gd name="connsiteY4" fmla="*/ 29793 h 58163"/>
                <a:gd name="connsiteX5" fmla="*/ 243 w 142763"/>
                <a:gd name="connsiteY5" fmla="*/ 29793 h 58163"/>
                <a:gd name="connsiteX6" fmla="*/ 29793 w 142763"/>
                <a:gd name="connsiteY6" fmla="*/ 243 h 58163"/>
                <a:gd name="connsiteX7" fmla="*/ 114664 w 142763"/>
                <a:gd name="connsiteY7" fmla="*/ 243 h 58163"/>
                <a:gd name="connsiteX8" fmla="*/ 144214 w 142763"/>
                <a:gd name="connsiteY8" fmla="*/ 29793 h 5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763" h="58163">
                  <a:moveTo>
                    <a:pt x="144214" y="29793"/>
                  </a:moveTo>
                  <a:lnTo>
                    <a:pt x="144214" y="29793"/>
                  </a:lnTo>
                  <a:cubicBezTo>
                    <a:pt x="144214" y="46114"/>
                    <a:pt x="130984" y="59343"/>
                    <a:pt x="114664" y="59343"/>
                  </a:cubicBezTo>
                  <a:lnTo>
                    <a:pt x="29793" y="59343"/>
                  </a:lnTo>
                  <a:cubicBezTo>
                    <a:pt x="13472" y="59343"/>
                    <a:pt x="243" y="46114"/>
                    <a:pt x="243" y="29793"/>
                  </a:cubicBezTo>
                  <a:lnTo>
                    <a:pt x="243" y="29793"/>
                  </a:lnTo>
                  <a:cubicBezTo>
                    <a:pt x="243" y="13472"/>
                    <a:pt x="13472" y="243"/>
                    <a:pt x="29793" y="243"/>
                  </a:cubicBezTo>
                  <a:lnTo>
                    <a:pt x="114664" y="243"/>
                  </a:lnTo>
                  <a:cubicBezTo>
                    <a:pt x="130983" y="243"/>
                    <a:pt x="144214" y="13472"/>
                    <a:pt x="144214" y="29793"/>
                  </a:cubicBezTo>
                  <a:close/>
                </a:path>
              </a:pathLst>
            </a:custGeom>
            <a:solidFill>
              <a:srgbClr val="E8E6E9"/>
            </a:solidFill>
            <a:ln w="1749" cap="flat">
              <a:noFill/>
              <a:prstDash val="solid"/>
              <a:miter/>
            </a:ln>
          </p:spPr>
          <p:txBody>
            <a:bodyPr rtlCol="0" anchor="ctr"/>
            <a:lstStyle/>
            <a:p>
              <a:endParaRPr lang="sv-SE"/>
            </a:p>
          </p:txBody>
        </p:sp>
        <p:sp>
          <p:nvSpPr>
            <p:cNvPr id="14" name="Frihandsfigur: Form 13">
              <a:extLst>
                <a:ext uri="{FF2B5EF4-FFF2-40B4-BE49-F238E27FC236}">
                  <a16:creationId xmlns:a16="http://schemas.microsoft.com/office/drawing/2014/main" id="{4570521E-F668-482D-8CA4-6421553DB488}"/>
                </a:ext>
              </a:extLst>
            </p:cNvPr>
            <p:cNvSpPr/>
            <p:nvPr/>
          </p:nvSpPr>
          <p:spPr>
            <a:xfrm>
              <a:off x="3061300" y="1293066"/>
              <a:ext cx="103989" cy="61688"/>
            </a:xfrm>
            <a:custGeom>
              <a:avLst/>
              <a:gdLst>
                <a:gd name="connsiteX0" fmla="*/ 73307 w 103988"/>
                <a:gd name="connsiteY0" fmla="*/ 30872 h 61688"/>
                <a:gd name="connsiteX1" fmla="*/ 102857 w 103988"/>
                <a:gd name="connsiteY1" fmla="*/ 1322 h 61688"/>
                <a:gd name="connsiteX2" fmla="*/ 30872 w 103988"/>
                <a:gd name="connsiteY2" fmla="*/ 1322 h 61688"/>
                <a:gd name="connsiteX3" fmla="*/ 1322 w 103988"/>
                <a:gd name="connsiteY3" fmla="*/ 30872 h 61688"/>
                <a:gd name="connsiteX4" fmla="*/ 30872 w 103988"/>
                <a:gd name="connsiteY4" fmla="*/ 60423 h 61688"/>
                <a:gd name="connsiteX5" fmla="*/ 102857 w 103988"/>
                <a:gd name="connsiteY5" fmla="*/ 60423 h 61688"/>
                <a:gd name="connsiteX6" fmla="*/ 73307 w 103988"/>
                <a:gd name="connsiteY6" fmla="*/ 30872 h 6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88" h="61688">
                  <a:moveTo>
                    <a:pt x="73307" y="30872"/>
                  </a:moveTo>
                  <a:cubicBezTo>
                    <a:pt x="73307" y="14551"/>
                    <a:pt x="86536" y="1322"/>
                    <a:pt x="102857" y="1322"/>
                  </a:cubicBezTo>
                  <a:lnTo>
                    <a:pt x="30872" y="1322"/>
                  </a:lnTo>
                  <a:cubicBezTo>
                    <a:pt x="14551" y="1322"/>
                    <a:pt x="1322" y="14551"/>
                    <a:pt x="1322" y="30872"/>
                  </a:cubicBezTo>
                  <a:cubicBezTo>
                    <a:pt x="1322" y="47193"/>
                    <a:pt x="14551" y="60423"/>
                    <a:pt x="30872" y="60423"/>
                  </a:cubicBezTo>
                  <a:lnTo>
                    <a:pt x="102857" y="60423"/>
                  </a:lnTo>
                  <a:cubicBezTo>
                    <a:pt x="86536" y="60421"/>
                    <a:pt x="73307" y="47191"/>
                    <a:pt x="73307" y="30872"/>
                  </a:cubicBezTo>
                  <a:close/>
                </a:path>
              </a:pathLst>
            </a:custGeom>
            <a:solidFill>
              <a:srgbClr val="D3D0D4"/>
            </a:solidFill>
            <a:ln w="9525" cap="flat">
              <a:noFill/>
              <a:prstDash val="solid"/>
              <a:miter/>
            </a:ln>
          </p:spPr>
          <p:txBody>
            <a:bodyPr rtlCol="0" anchor="ctr"/>
            <a:lstStyle/>
            <a:p>
              <a:endParaRPr lang="sv-SE"/>
            </a:p>
          </p:txBody>
        </p:sp>
        <p:sp>
          <p:nvSpPr>
            <p:cNvPr id="17" name="Frihandsfigur: Form 16">
              <a:extLst>
                <a:ext uri="{FF2B5EF4-FFF2-40B4-BE49-F238E27FC236}">
                  <a16:creationId xmlns:a16="http://schemas.microsoft.com/office/drawing/2014/main" id="{393CF705-CBE0-4004-B649-B5F66D210673}"/>
                </a:ext>
              </a:extLst>
            </p:cNvPr>
            <p:cNvSpPr/>
            <p:nvPr/>
          </p:nvSpPr>
          <p:spPr>
            <a:xfrm>
              <a:off x="2919441" y="1409441"/>
              <a:ext cx="70501" cy="93413"/>
            </a:xfrm>
            <a:custGeom>
              <a:avLst/>
              <a:gdLst>
                <a:gd name="connsiteX0" fmla="*/ 52873 w 70500"/>
                <a:gd name="connsiteY0" fmla="*/ 92193 h 93413"/>
                <a:gd name="connsiteX1" fmla="*/ 38803 w 70500"/>
                <a:gd name="connsiteY1" fmla="*/ 84259 h 93413"/>
                <a:gd name="connsiteX2" fmla="*/ 3709 w 70500"/>
                <a:gd name="connsiteY2" fmla="*/ 26263 h 93413"/>
                <a:gd name="connsiteX3" fmla="*/ 9221 w 70500"/>
                <a:gd name="connsiteY3" fmla="*/ 3712 h 93413"/>
                <a:gd name="connsiteX4" fmla="*/ 31774 w 70500"/>
                <a:gd name="connsiteY4" fmla="*/ 9223 h 93413"/>
                <a:gd name="connsiteX5" fmla="*/ 66913 w 70500"/>
                <a:gd name="connsiteY5" fmla="*/ 67289 h 93413"/>
                <a:gd name="connsiteX6" fmla="*/ 61343 w 70500"/>
                <a:gd name="connsiteY6" fmla="*/ 89826 h 93413"/>
                <a:gd name="connsiteX7" fmla="*/ 52873 w 70500"/>
                <a:gd name="connsiteY7" fmla="*/ 92193 h 9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500" h="93413">
                  <a:moveTo>
                    <a:pt x="52873" y="92193"/>
                  </a:moveTo>
                  <a:cubicBezTo>
                    <a:pt x="47310" y="92193"/>
                    <a:pt x="41887" y="89366"/>
                    <a:pt x="38803" y="84259"/>
                  </a:cubicBezTo>
                  <a:cubicBezTo>
                    <a:pt x="17845" y="49542"/>
                    <a:pt x="3709" y="26263"/>
                    <a:pt x="3709" y="26263"/>
                  </a:cubicBezTo>
                  <a:cubicBezTo>
                    <a:pt x="-997" y="18515"/>
                    <a:pt x="1469" y="8416"/>
                    <a:pt x="9221" y="3712"/>
                  </a:cubicBezTo>
                  <a:cubicBezTo>
                    <a:pt x="16970" y="-1000"/>
                    <a:pt x="27068" y="1471"/>
                    <a:pt x="31774" y="9223"/>
                  </a:cubicBezTo>
                  <a:cubicBezTo>
                    <a:pt x="31774" y="9223"/>
                    <a:pt x="45927" y="32527"/>
                    <a:pt x="66913" y="67289"/>
                  </a:cubicBezTo>
                  <a:cubicBezTo>
                    <a:pt x="71600" y="75049"/>
                    <a:pt x="69106" y="85143"/>
                    <a:pt x="61343" y="89826"/>
                  </a:cubicBezTo>
                  <a:cubicBezTo>
                    <a:pt x="58687" y="91430"/>
                    <a:pt x="55760" y="92193"/>
                    <a:pt x="52873" y="92193"/>
                  </a:cubicBezTo>
                  <a:close/>
                </a:path>
              </a:pathLst>
            </a:custGeom>
            <a:solidFill>
              <a:srgbClr val="D3D0D4"/>
            </a:solidFill>
            <a:ln w="9525" cap="flat">
              <a:noFill/>
              <a:prstDash val="solid"/>
              <a:miter/>
            </a:ln>
          </p:spPr>
          <p:txBody>
            <a:bodyPr rtlCol="0" anchor="ctr"/>
            <a:lstStyle/>
            <a:p>
              <a:endParaRPr lang="sv-SE"/>
            </a:p>
          </p:txBody>
        </p:sp>
        <p:sp>
          <p:nvSpPr>
            <p:cNvPr id="44" name="Frihandsfigur: Form 43">
              <a:extLst>
                <a:ext uri="{FF2B5EF4-FFF2-40B4-BE49-F238E27FC236}">
                  <a16:creationId xmlns:a16="http://schemas.microsoft.com/office/drawing/2014/main" id="{3672E0DA-7114-46B0-A71F-AB1C2C5BA96C}"/>
                </a:ext>
              </a:extLst>
            </p:cNvPr>
            <p:cNvSpPr/>
            <p:nvPr/>
          </p:nvSpPr>
          <p:spPr>
            <a:xfrm>
              <a:off x="2904255" y="1400342"/>
              <a:ext cx="61688" cy="49350"/>
            </a:xfrm>
            <a:custGeom>
              <a:avLst/>
              <a:gdLst>
                <a:gd name="connsiteX0" fmla="*/ 2652 w 61688"/>
                <a:gd name="connsiteY0" fmla="*/ 42765 h 49350"/>
                <a:gd name="connsiteX1" fmla="*/ 8106 w 61688"/>
                <a:gd name="connsiteY1" fmla="*/ 20199 h 49350"/>
                <a:gd name="connsiteX2" fmla="*/ 36835 w 61688"/>
                <a:gd name="connsiteY2" fmla="*/ 2652 h 49350"/>
                <a:gd name="connsiteX3" fmla="*/ 59400 w 61688"/>
                <a:gd name="connsiteY3" fmla="*/ 8105 h 49350"/>
                <a:gd name="connsiteX4" fmla="*/ 53947 w 61688"/>
                <a:gd name="connsiteY4" fmla="*/ 30670 h 49350"/>
                <a:gd name="connsiteX5" fmla="*/ 25218 w 61688"/>
                <a:gd name="connsiteY5" fmla="*/ 48218 h 49350"/>
                <a:gd name="connsiteX6" fmla="*/ 2652 w 61688"/>
                <a:gd name="connsiteY6" fmla="*/ 42765 h 4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688" h="49350">
                  <a:moveTo>
                    <a:pt x="2652" y="42765"/>
                  </a:moveTo>
                  <a:cubicBezTo>
                    <a:pt x="-2075" y="35027"/>
                    <a:pt x="366" y="24925"/>
                    <a:pt x="8106" y="20199"/>
                  </a:cubicBezTo>
                  <a:lnTo>
                    <a:pt x="36835" y="2652"/>
                  </a:lnTo>
                  <a:cubicBezTo>
                    <a:pt x="44574" y="-2075"/>
                    <a:pt x="54678" y="369"/>
                    <a:pt x="59400" y="8105"/>
                  </a:cubicBezTo>
                  <a:cubicBezTo>
                    <a:pt x="64127" y="15842"/>
                    <a:pt x="61686" y="25945"/>
                    <a:pt x="53947" y="30670"/>
                  </a:cubicBezTo>
                  <a:lnTo>
                    <a:pt x="25218" y="48218"/>
                  </a:lnTo>
                  <a:cubicBezTo>
                    <a:pt x="17479" y="52943"/>
                    <a:pt x="7376" y="50502"/>
                    <a:pt x="2652" y="42765"/>
                  </a:cubicBezTo>
                  <a:close/>
                </a:path>
              </a:pathLst>
            </a:custGeom>
            <a:solidFill>
              <a:srgbClr val="E8E6E9"/>
            </a:solidFill>
            <a:ln w="1749" cap="flat">
              <a:noFill/>
              <a:prstDash val="solid"/>
              <a:miter/>
            </a:ln>
          </p:spPr>
          <p:txBody>
            <a:bodyPr rtlCol="0" anchor="ctr"/>
            <a:lstStyle/>
            <a:p>
              <a:endParaRPr lang="sv-SE"/>
            </a:p>
          </p:txBody>
        </p:sp>
        <p:sp>
          <p:nvSpPr>
            <p:cNvPr id="45" name="Frihandsfigur: Form 44">
              <a:extLst>
                <a:ext uri="{FF2B5EF4-FFF2-40B4-BE49-F238E27FC236}">
                  <a16:creationId xmlns:a16="http://schemas.microsoft.com/office/drawing/2014/main" id="{518C6EDF-C268-43F2-93EE-13230C064378}"/>
                </a:ext>
              </a:extLst>
            </p:cNvPr>
            <p:cNvSpPr/>
            <p:nvPr/>
          </p:nvSpPr>
          <p:spPr>
            <a:xfrm>
              <a:off x="2785844" y="1415972"/>
              <a:ext cx="696194" cy="585156"/>
            </a:xfrm>
            <a:custGeom>
              <a:avLst/>
              <a:gdLst>
                <a:gd name="connsiteX0" fmla="*/ 348763 w 696194"/>
                <a:gd name="connsiteY0" fmla="*/ 243 h 585155"/>
                <a:gd name="connsiteX1" fmla="*/ 243 w 696194"/>
                <a:gd name="connsiteY1" fmla="*/ 348763 h 585155"/>
                <a:gd name="connsiteX2" fmla="*/ 7518 w 696194"/>
                <a:gd name="connsiteY2" fmla="*/ 419755 h 585155"/>
                <a:gd name="connsiteX3" fmla="*/ 348761 w 696194"/>
                <a:gd name="connsiteY3" fmla="*/ 585141 h 585155"/>
                <a:gd name="connsiteX4" fmla="*/ 690004 w 696194"/>
                <a:gd name="connsiteY4" fmla="*/ 419757 h 585155"/>
                <a:gd name="connsiteX5" fmla="*/ 697280 w 696194"/>
                <a:gd name="connsiteY5" fmla="*/ 348765 h 585155"/>
                <a:gd name="connsiteX6" fmla="*/ 348763 w 696194"/>
                <a:gd name="connsiteY6" fmla="*/ 243 h 58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194" h="585155">
                  <a:moveTo>
                    <a:pt x="348763" y="243"/>
                  </a:moveTo>
                  <a:cubicBezTo>
                    <a:pt x="156589" y="243"/>
                    <a:pt x="243" y="156589"/>
                    <a:pt x="243" y="348763"/>
                  </a:cubicBezTo>
                  <a:cubicBezTo>
                    <a:pt x="243" y="373084"/>
                    <a:pt x="2756" y="396827"/>
                    <a:pt x="7518" y="419755"/>
                  </a:cubicBezTo>
                  <a:cubicBezTo>
                    <a:pt x="87137" y="520490"/>
                    <a:pt x="210395" y="585141"/>
                    <a:pt x="348761" y="585141"/>
                  </a:cubicBezTo>
                  <a:cubicBezTo>
                    <a:pt x="487128" y="585141"/>
                    <a:pt x="610386" y="520490"/>
                    <a:pt x="690004" y="419757"/>
                  </a:cubicBezTo>
                  <a:cubicBezTo>
                    <a:pt x="694768" y="396829"/>
                    <a:pt x="697280" y="373086"/>
                    <a:pt x="697280" y="348765"/>
                  </a:cubicBezTo>
                  <a:cubicBezTo>
                    <a:pt x="697283" y="156589"/>
                    <a:pt x="540937" y="243"/>
                    <a:pt x="348763" y="243"/>
                  </a:cubicBezTo>
                  <a:close/>
                </a:path>
              </a:pathLst>
            </a:custGeom>
            <a:solidFill>
              <a:srgbClr val="7E777F"/>
            </a:solidFill>
            <a:ln w="1749" cap="flat">
              <a:noFill/>
              <a:prstDash val="solid"/>
              <a:miter/>
            </a:ln>
          </p:spPr>
          <p:txBody>
            <a:bodyPr rtlCol="0" anchor="ctr"/>
            <a:lstStyle/>
            <a:p>
              <a:endParaRPr lang="sv-SE"/>
            </a:p>
          </p:txBody>
        </p:sp>
        <p:sp>
          <p:nvSpPr>
            <p:cNvPr id="46" name="Frihandsfigur: Form 45">
              <a:extLst>
                <a:ext uri="{FF2B5EF4-FFF2-40B4-BE49-F238E27FC236}">
                  <a16:creationId xmlns:a16="http://schemas.microsoft.com/office/drawing/2014/main" id="{20FE3CA7-00EE-4EE2-9B5F-B1FCE668CD09}"/>
                </a:ext>
              </a:extLst>
            </p:cNvPr>
            <p:cNvSpPr/>
            <p:nvPr/>
          </p:nvSpPr>
          <p:spPr>
            <a:xfrm>
              <a:off x="2785844" y="1423321"/>
              <a:ext cx="326066" cy="576343"/>
            </a:xfrm>
            <a:custGeom>
              <a:avLst/>
              <a:gdLst>
                <a:gd name="connsiteX0" fmla="*/ 161846 w 326065"/>
                <a:gd name="connsiteY0" fmla="*/ 269043 h 576343"/>
                <a:gd name="connsiteX1" fmla="*/ 277443 w 326065"/>
                <a:gd name="connsiteY1" fmla="*/ 243 h 576343"/>
                <a:gd name="connsiteX2" fmla="*/ 243 w 326065"/>
                <a:gd name="connsiteY2" fmla="*/ 341415 h 576343"/>
                <a:gd name="connsiteX3" fmla="*/ 7518 w 326065"/>
                <a:gd name="connsiteY3" fmla="*/ 412407 h 576343"/>
                <a:gd name="connsiteX4" fmla="*/ 326738 w 326065"/>
                <a:gd name="connsiteY4" fmla="*/ 577205 h 576343"/>
                <a:gd name="connsiteX5" fmla="*/ 161846 w 326065"/>
                <a:gd name="connsiteY5" fmla="*/ 269043 h 576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065" h="576343">
                  <a:moveTo>
                    <a:pt x="161846" y="269043"/>
                  </a:moveTo>
                  <a:cubicBezTo>
                    <a:pt x="161846" y="163200"/>
                    <a:pt x="206255" y="67737"/>
                    <a:pt x="277443" y="243"/>
                  </a:cubicBezTo>
                  <a:cubicBezTo>
                    <a:pt x="119359" y="33246"/>
                    <a:pt x="243" y="173678"/>
                    <a:pt x="243" y="341415"/>
                  </a:cubicBezTo>
                  <a:cubicBezTo>
                    <a:pt x="243" y="365736"/>
                    <a:pt x="2756" y="389479"/>
                    <a:pt x="7518" y="412407"/>
                  </a:cubicBezTo>
                  <a:cubicBezTo>
                    <a:pt x="82884" y="507763"/>
                    <a:pt x="197364" y="570747"/>
                    <a:pt x="326738" y="577205"/>
                  </a:cubicBezTo>
                  <a:cubicBezTo>
                    <a:pt x="227329" y="510791"/>
                    <a:pt x="161846" y="397571"/>
                    <a:pt x="161846" y="269043"/>
                  </a:cubicBezTo>
                  <a:close/>
                </a:path>
              </a:pathLst>
            </a:custGeom>
            <a:solidFill>
              <a:srgbClr val="5C515E"/>
            </a:solidFill>
            <a:ln w="1749" cap="flat">
              <a:noFill/>
              <a:prstDash val="solid"/>
              <a:miter/>
            </a:ln>
          </p:spPr>
          <p:txBody>
            <a:bodyPr rtlCol="0" anchor="ctr"/>
            <a:lstStyle/>
            <a:p>
              <a:endParaRPr lang="sv-SE"/>
            </a:p>
          </p:txBody>
        </p:sp>
        <p:sp>
          <p:nvSpPr>
            <p:cNvPr id="47" name="Frihandsfigur: Form 46">
              <a:extLst>
                <a:ext uri="{FF2B5EF4-FFF2-40B4-BE49-F238E27FC236}">
                  <a16:creationId xmlns:a16="http://schemas.microsoft.com/office/drawing/2014/main" id="{45EAAB84-8EEF-4F63-BF48-26A7EC13D557}"/>
                </a:ext>
              </a:extLst>
            </p:cNvPr>
            <p:cNvSpPr/>
            <p:nvPr/>
          </p:nvSpPr>
          <p:spPr>
            <a:xfrm>
              <a:off x="2844943" y="1475073"/>
              <a:ext cx="578106" cy="525230"/>
            </a:xfrm>
            <a:custGeom>
              <a:avLst/>
              <a:gdLst>
                <a:gd name="connsiteX0" fmla="*/ 289664 w 578105"/>
                <a:gd name="connsiteY0" fmla="*/ 243 h 525230"/>
                <a:gd name="connsiteX1" fmla="*/ 243 w 578105"/>
                <a:gd name="connsiteY1" fmla="*/ 289662 h 525230"/>
                <a:gd name="connsiteX2" fmla="*/ 52921 w 578105"/>
                <a:gd name="connsiteY2" fmla="*/ 455954 h 525230"/>
                <a:gd name="connsiteX3" fmla="*/ 289664 w 578105"/>
                <a:gd name="connsiteY3" fmla="*/ 526041 h 525230"/>
                <a:gd name="connsiteX4" fmla="*/ 526407 w 578105"/>
                <a:gd name="connsiteY4" fmla="*/ 455954 h 525230"/>
                <a:gd name="connsiteX5" fmla="*/ 579085 w 578105"/>
                <a:gd name="connsiteY5" fmla="*/ 289662 h 525230"/>
                <a:gd name="connsiteX6" fmla="*/ 289664 w 578105"/>
                <a:gd name="connsiteY6" fmla="*/ 243 h 525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105" h="525230">
                  <a:moveTo>
                    <a:pt x="289664" y="243"/>
                  </a:moveTo>
                  <a:cubicBezTo>
                    <a:pt x="130075" y="243"/>
                    <a:pt x="243" y="130077"/>
                    <a:pt x="243" y="289662"/>
                  </a:cubicBezTo>
                  <a:cubicBezTo>
                    <a:pt x="243" y="351505"/>
                    <a:pt x="19750" y="408872"/>
                    <a:pt x="52921" y="455954"/>
                  </a:cubicBezTo>
                  <a:cubicBezTo>
                    <a:pt x="121042" y="500272"/>
                    <a:pt x="202336" y="526041"/>
                    <a:pt x="289664" y="526041"/>
                  </a:cubicBezTo>
                  <a:cubicBezTo>
                    <a:pt x="376988" y="526041"/>
                    <a:pt x="458286" y="500272"/>
                    <a:pt x="526407" y="455954"/>
                  </a:cubicBezTo>
                  <a:cubicBezTo>
                    <a:pt x="559576" y="408872"/>
                    <a:pt x="579085" y="351504"/>
                    <a:pt x="579085" y="289662"/>
                  </a:cubicBezTo>
                  <a:cubicBezTo>
                    <a:pt x="579085" y="130077"/>
                    <a:pt x="449253" y="243"/>
                    <a:pt x="289664" y="243"/>
                  </a:cubicBezTo>
                  <a:close/>
                </a:path>
              </a:pathLst>
            </a:custGeom>
            <a:solidFill>
              <a:srgbClr val="E8E6E9"/>
            </a:solidFill>
            <a:ln w="1749" cap="flat">
              <a:noFill/>
              <a:prstDash val="solid"/>
              <a:miter/>
            </a:ln>
          </p:spPr>
          <p:txBody>
            <a:bodyPr rtlCol="0" anchor="ctr"/>
            <a:lstStyle/>
            <a:p>
              <a:endParaRPr lang="sv-SE"/>
            </a:p>
          </p:txBody>
        </p:sp>
        <p:sp>
          <p:nvSpPr>
            <p:cNvPr id="48" name="Frihandsfigur: Form 47">
              <a:extLst>
                <a:ext uri="{FF2B5EF4-FFF2-40B4-BE49-F238E27FC236}">
                  <a16:creationId xmlns:a16="http://schemas.microsoft.com/office/drawing/2014/main" id="{BAE573C4-8860-49F5-89E0-8C9AA5BEA870}"/>
                </a:ext>
              </a:extLst>
            </p:cNvPr>
            <p:cNvSpPr/>
            <p:nvPr/>
          </p:nvSpPr>
          <p:spPr>
            <a:xfrm>
              <a:off x="2844943" y="1511104"/>
              <a:ext cx="266140" cy="488217"/>
            </a:xfrm>
            <a:custGeom>
              <a:avLst/>
              <a:gdLst>
                <a:gd name="connsiteX0" fmla="*/ 243 w 266140"/>
                <a:gd name="connsiteY0" fmla="*/ 253629 h 488217"/>
                <a:gd name="connsiteX1" fmla="*/ 52871 w 266140"/>
                <a:gd name="connsiteY1" fmla="*/ 419849 h 488217"/>
                <a:gd name="connsiteX2" fmla="*/ 267641 w 266140"/>
                <a:gd name="connsiteY2" fmla="*/ 489421 h 488217"/>
                <a:gd name="connsiteX3" fmla="*/ 102747 w 266140"/>
                <a:gd name="connsiteY3" fmla="*/ 181259 h 488217"/>
                <a:gd name="connsiteX4" fmla="*/ 149944 w 266140"/>
                <a:gd name="connsiteY4" fmla="*/ 243 h 488217"/>
                <a:gd name="connsiteX5" fmla="*/ 243 w 266140"/>
                <a:gd name="connsiteY5" fmla="*/ 253629 h 488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140" h="488217">
                  <a:moveTo>
                    <a:pt x="243" y="253629"/>
                  </a:moveTo>
                  <a:cubicBezTo>
                    <a:pt x="243" y="315441"/>
                    <a:pt x="19729" y="372781"/>
                    <a:pt x="52871" y="419849"/>
                  </a:cubicBezTo>
                  <a:cubicBezTo>
                    <a:pt x="118830" y="462773"/>
                    <a:pt x="192715" y="485681"/>
                    <a:pt x="267641" y="489421"/>
                  </a:cubicBezTo>
                  <a:cubicBezTo>
                    <a:pt x="168230" y="423007"/>
                    <a:pt x="102747" y="309787"/>
                    <a:pt x="102747" y="181259"/>
                  </a:cubicBezTo>
                  <a:cubicBezTo>
                    <a:pt x="102747" y="115506"/>
                    <a:pt x="119895" y="53767"/>
                    <a:pt x="149944" y="243"/>
                  </a:cubicBezTo>
                  <a:cubicBezTo>
                    <a:pt x="60766" y="49614"/>
                    <a:pt x="243" y="144683"/>
                    <a:pt x="243" y="253629"/>
                  </a:cubicBezTo>
                  <a:close/>
                </a:path>
              </a:pathLst>
            </a:custGeom>
            <a:solidFill>
              <a:srgbClr val="D3D0D4"/>
            </a:solidFill>
            <a:ln w="1749" cap="flat">
              <a:noFill/>
              <a:prstDash val="solid"/>
              <a:miter/>
            </a:ln>
          </p:spPr>
          <p:txBody>
            <a:bodyPr rtlCol="0" anchor="ctr"/>
            <a:lstStyle/>
            <a:p>
              <a:endParaRPr lang="sv-SE"/>
            </a:p>
          </p:txBody>
        </p:sp>
        <p:sp>
          <p:nvSpPr>
            <p:cNvPr id="49" name="Frihandsfigur: Form 48">
              <a:extLst>
                <a:ext uri="{FF2B5EF4-FFF2-40B4-BE49-F238E27FC236}">
                  <a16:creationId xmlns:a16="http://schemas.microsoft.com/office/drawing/2014/main" id="{3956902A-5969-4422-859D-D78DE3E12EBF}"/>
                </a:ext>
              </a:extLst>
            </p:cNvPr>
            <p:cNvSpPr/>
            <p:nvPr/>
          </p:nvSpPr>
          <p:spPr>
            <a:xfrm>
              <a:off x="3134364" y="1475073"/>
              <a:ext cx="289053" cy="433579"/>
            </a:xfrm>
            <a:custGeom>
              <a:avLst/>
              <a:gdLst>
                <a:gd name="connsiteX0" fmla="*/ 243 w 289052"/>
                <a:gd name="connsiteY0" fmla="*/ 243 h 433579"/>
                <a:gd name="connsiteX1" fmla="*/ 243 w 289052"/>
                <a:gd name="connsiteY1" fmla="*/ 257195 h 433579"/>
                <a:gd name="connsiteX2" fmla="*/ 32710 w 289052"/>
                <a:gd name="connsiteY2" fmla="*/ 289664 h 433579"/>
                <a:gd name="connsiteX3" fmla="*/ 28337 w 289052"/>
                <a:gd name="connsiteY3" fmla="*/ 305886 h 433579"/>
                <a:gd name="connsiteX4" fmla="*/ 250829 w 289052"/>
                <a:gd name="connsiteY4" fmla="*/ 434340 h 433579"/>
                <a:gd name="connsiteX5" fmla="*/ 289660 w 289052"/>
                <a:gd name="connsiteY5" fmla="*/ 289664 h 433579"/>
                <a:gd name="connsiteX6" fmla="*/ 243 w 289052"/>
                <a:gd name="connsiteY6" fmla="*/ 243 h 4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052" h="433579">
                  <a:moveTo>
                    <a:pt x="243" y="243"/>
                  </a:moveTo>
                  <a:lnTo>
                    <a:pt x="243" y="257195"/>
                  </a:lnTo>
                  <a:cubicBezTo>
                    <a:pt x="18175" y="257195"/>
                    <a:pt x="32710" y="271732"/>
                    <a:pt x="32710" y="289664"/>
                  </a:cubicBezTo>
                  <a:cubicBezTo>
                    <a:pt x="32710" y="295581"/>
                    <a:pt x="31103" y="301110"/>
                    <a:pt x="28337" y="305886"/>
                  </a:cubicBezTo>
                  <a:lnTo>
                    <a:pt x="250829" y="434340"/>
                  </a:lnTo>
                  <a:cubicBezTo>
                    <a:pt x="275513" y="391751"/>
                    <a:pt x="289660" y="342330"/>
                    <a:pt x="289660" y="289664"/>
                  </a:cubicBezTo>
                  <a:cubicBezTo>
                    <a:pt x="289662" y="130077"/>
                    <a:pt x="159830" y="243"/>
                    <a:pt x="243" y="243"/>
                  </a:cubicBezTo>
                  <a:close/>
                </a:path>
              </a:pathLst>
            </a:custGeom>
            <a:solidFill>
              <a:srgbClr val="FD6874"/>
            </a:solidFill>
            <a:ln w="1749" cap="flat">
              <a:noFill/>
              <a:prstDash val="solid"/>
              <a:miter/>
            </a:ln>
          </p:spPr>
          <p:txBody>
            <a:bodyPr rtlCol="0" anchor="ctr"/>
            <a:lstStyle/>
            <a:p>
              <a:endParaRPr lang="sv-SE"/>
            </a:p>
          </p:txBody>
        </p:sp>
        <p:sp>
          <p:nvSpPr>
            <p:cNvPr id="50" name="Frihandsfigur: Form 49">
              <a:extLst>
                <a:ext uri="{FF2B5EF4-FFF2-40B4-BE49-F238E27FC236}">
                  <a16:creationId xmlns:a16="http://schemas.microsoft.com/office/drawing/2014/main" id="{89458330-D60E-45CD-AA9C-CF9AF2BEA802}"/>
                </a:ext>
              </a:extLst>
            </p:cNvPr>
            <p:cNvSpPr/>
            <p:nvPr/>
          </p:nvSpPr>
          <p:spPr>
            <a:xfrm>
              <a:off x="3116867" y="1457576"/>
              <a:ext cx="35250" cy="54638"/>
            </a:xfrm>
            <a:custGeom>
              <a:avLst/>
              <a:gdLst>
                <a:gd name="connsiteX0" fmla="*/ 17740 w 35250"/>
                <a:gd name="connsiteY0" fmla="*/ 1322 h 54638"/>
                <a:gd name="connsiteX1" fmla="*/ 1322 w 35250"/>
                <a:gd name="connsiteY1" fmla="*/ 17740 h 54638"/>
                <a:gd name="connsiteX2" fmla="*/ 1322 w 35250"/>
                <a:gd name="connsiteY2" fmla="*/ 37926 h 54638"/>
                <a:gd name="connsiteX3" fmla="*/ 17740 w 35250"/>
                <a:gd name="connsiteY3" fmla="*/ 54344 h 54638"/>
                <a:gd name="connsiteX4" fmla="*/ 34158 w 35250"/>
                <a:gd name="connsiteY4" fmla="*/ 37926 h 54638"/>
                <a:gd name="connsiteX5" fmla="*/ 34158 w 35250"/>
                <a:gd name="connsiteY5" fmla="*/ 17740 h 54638"/>
                <a:gd name="connsiteX6" fmla="*/ 17740 w 35250"/>
                <a:gd name="connsiteY6" fmla="*/ 1322 h 5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50" h="54638">
                  <a:moveTo>
                    <a:pt x="17740" y="1322"/>
                  </a:moveTo>
                  <a:cubicBezTo>
                    <a:pt x="8673" y="1322"/>
                    <a:pt x="1322" y="8670"/>
                    <a:pt x="1322" y="17740"/>
                  </a:cubicBezTo>
                  <a:lnTo>
                    <a:pt x="1322" y="37926"/>
                  </a:lnTo>
                  <a:cubicBezTo>
                    <a:pt x="1322" y="46992"/>
                    <a:pt x="8672" y="54344"/>
                    <a:pt x="17740" y="54344"/>
                  </a:cubicBezTo>
                  <a:cubicBezTo>
                    <a:pt x="26808" y="54344"/>
                    <a:pt x="34158" y="46996"/>
                    <a:pt x="34158" y="37926"/>
                  </a:cubicBezTo>
                  <a:lnTo>
                    <a:pt x="34158" y="17740"/>
                  </a:lnTo>
                  <a:cubicBezTo>
                    <a:pt x="34156" y="8670"/>
                    <a:pt x="26806" y="1322"/>
                    <a:pt x="17740" y="1322"/>
                  </a:cubicBezTo>
                  <a:close/>
                </a:path>
              </a:pathLst>
            </a:custGeom>
            <a:solidFill>
              <a:srgbClr val="7E777F"/>
            </a:solidFill>
            <a:ln w="9525" cap="flat">
              <a:noFill/>
              <a:prstDash val="solid"/>
              <a:miter/>
            </a:ln>
          </p:spPr>
          <p:txBody>
            <a:bodyPr rtlCol="0" anchor="ctr"/>
            <a:lstStyle/>
            <a:p>
              <a:endParaRPr lang="sv-SE"/>
            </a:p>
          </p:txBody>
        </p:sp>
        <p:sp>
          <p:nvSpPr>
            <p:cNvPr id="51" name="Frihandsfigur: Form 50">
              <a:extLst>
                <a:ext uri="{FF2B5EF4-FFF2-40B4-BE49-F238E27FC236}">
                  <a16:creationId xmlns:a16="http://schemas.microsoft.com/office/drawing/2014/main" id="{932241C9-44E1-4EA8-9C63-98C493AE423A}"/>
                </a:ext>
              </a:extLst>
            </p:cNvPr>
            <p:cNvSpPr/>
            <p:nvPr/>
          </p:nvSpPr>
          <p:spPr>
            <a:xfrm>
              <a:off x="2972156" y="1496349"/>
              <a:ext cx="44063" cy="52876"/>
            </a:xfrm>
            <a:custGeom>
              <a:avLst/>
              <a:gdLst>
                <a:gd name="connsiteX0" fmla="*/ 31957 w 44062"/>
                <a:gd name="connsiteY0" fmla="*/ 9532 h 52875"/>
                <a:gd name="connsiteX1" fmla="*/ 9533 w 44062"/>
                <a:gd name="connsiteY1" fmla="*/ 3522 h 52875"/>
                <a:gd name="connsiteX2" fmla="*/ 3523 w 44062"/>
                <a:gd name="connsiteY2" fmla="*/ 25946 h 52875"/>
                <a:gd name="connsiteX3" fmla="*/ 13616 w 44062"/>
                <a:gd name="connsiteY3" fmla="*/ 43430 h 52875"/>
                <a:gd name="connsiteX4" fmla="*/ 36041 w 44062"/>
                <a:gd name="connsiteY4" fmla="*/ 49441 h 52875"/>
                <a:gd name="connsiteX5" fmla="*/ 42051 w 44062"/>
                <a:gd name="connsiteY5" fmla="*/ 27016 h 52875"/>
                <a:gd name="connsiteX6" fmla="*/ 31957 w 44062"/>
                <a:gd name="connsiteY6" fmla="*/ 9532 h 5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62" h="52875">
                  <a:moveTo>
                    <a:pt x="31957" y="9532"/>
                  </a:moveTo>
                  <a:cubicBezTo>
                    <a:pt x="27422" y="1682"/>
                    <a:pt x="17381" y="-1008"/>
                    <a:pt x="9533" y="3522"/>
                  </a:cubicBezTo>
                  <a:cubicBezTo>
                    <a:pt x="1682" y="8057"/>
                    <a:pt x="-1009" y="18096"/>
                    <a:pt x="3523" y="25946"/>
                  </a:cubicBezTo>
                  <a:lnTo>
                    <a:pt x="13616" y="43430"/>
                  </a:lnTo>
                  <a:cubicBezTo>
                    <a:pt x="18164" y="51305"/>
                    <a:pt x="28210" y="53958"/>
                    <a:pt x="36041" y="49441"/>
                  </a:cubicBezTo>
                  <a:cubicBezTo>
                    <a:pt x="43891" y="44906"/>
                    <a:pt x="46583" y="34866"/>
                    <a:pt x="42051" y="27016"/>
                  </a:cubicBezTo>
                  <a:lnTo>
                    <a:pt x="31957" y="9532"/>
                  </a:lnTo>
                  <a:close/>
                </a:path>
              </a:pathLst>
            </a:custGeom>
            <a:solidFill>
              <a:srgbClr val="7E777F"/>
            </a:solidFill>
            <a:ln w="9525" cap="flat">
              <a:noFill/>
              <a:prstDash val="solid"/>
              <a:miter/>
            </a:ln>
          </p:spPr>
          <p:txBody>
            <a:bodyPr rtlCol="0" anchor="ctr"/>
            <a:lstStyle/>
            <a:p>
              <a:endParaRPr lang="sv-SE"/>
            </a:p>
          </p:txBody>
        </p:sp>
        <p:sp>
          <p:nvSpPr>
            <p:cNvPr id="52" name="Frihandsfigur: Form 51">
              <a:extLst>
                <a:ext uri="{FF2B5EF4-FFF2-40B4-BE49-F238E27FC236}">
                  <a16:creationId xmlns:a16="http://schemas.microsoft.com/office/drawing/2014/main" id="{7396DD00-3C50-4C96-8D21-5C03403479FB}"/>
                </a:ext>
              </a:extLst>
            </p:cNvPr>
            <p:cNvSpPr/>
            <p:nvPr/>
          </p:nvSpPr>
          <p:spPr>
            <a:xfrm>
              <a:off x="2866218" y="1602281"/>
              <a:ext cx="52876" cy="44063"/>
            </a:xfrm>
            <a:custGeom>
              <a:avLst/>
              <a:gdLst>
                <a:gd name="connsiteX0" fmla="*/ 43434 w 52875"/>
                <a:gd name="connsiteY0" fmla="*/ 13620 h 44062"/>
                <a:gd name="connsiteX1" fmla="*/ 25949 w 52875"/>
                <a:gd name="connsiteY1" fmla="*/ 3526 h 44062"/>
                <a:gd name="connsiteX2" fmla="*/ 3525 w 52875"/>
                <a:gd name="connsiteY2" fmla="*/ 9536 h 44062"/>
                <a:gd name="connsiteX3" fmla="*/ 9535 w 52875"/>
                <a:gd name="connsiteY3" fmla="*/ 31960 h 44062"/>
                <a:gd name="connsiteX4" fmla="*/ 27019 w 52875"/>
                <a:gd name="connsiteY4" fmla="*/ 42054 h 44062"/>
                <a:gd name="connsiteX5" fmla="*/ 49444 w 52875"/>
                <a:gd name="connsiteY5" fmla="*/ 36044 h 44062"/>
                <a:gd name="connsiteX6" fmla="*/ 43434 w 52875"/>
                <a:gd name="connsiteY6" fmla="*/ 13620 h 4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875" h="44062">
                  <a:moveTo>
                    <a:pt x="43434" y="13620"/>
                  </a:moveTo>
                  <a:lnTo>
                    <a:pt x="25949" y="3526"/>
                  </a:lnTo>
                  <a:cubicBezTo>
                    <a:pt x="18097" y="-1009"/>
                    <a:pt x="8056" y="1678"/>
                    <a:pt x="3525" y="9536"/>
                  </a:cubicBezTo>
                  <a:cubicBezTo>
                    <a:pt x="-1010" y="17386"/>
                    <a:pt x="1681" y="27429"/>
                    <a:pt x="9535" y="31960"/>
                  </a:cubicBezTo>
                  <a:lnTo>
                    <a:pt x="27019" y="42054"/>
                  </a:lnTo>
                  <a:cubicBezTo>
                    <a:pt x="34836" y="46566"/>
                    <a:pt x="44891" y="43933"/>
                    <a:pt x="49444" y="36044"/>
                  </a:cubicBezTo>
                  <a:cubicBezTo>
                    <a:pt x="53979" y="28194"/>
                    <a:pt x="51287" y="18155"/>
                    <a:pt x="43434" y="13620"/>
                  </a:cubicBezTo>
                  <a:close/>
                </a:path>
              </a:pathLst>
            </a:custGeom>
            <a:solidFill>
              <a:srgbClr val="7E777F"/>
            </a:solidFill>
            <a:ln w="9525" cap="flat">
              <a:noFill/>
              <a:prstDash val="solid"/>
              <a:miter/>
            </a:ln>
          </p:spPr>
          <p:txBody>
            <a:bodyPr rtlCol="0" anchor="ctr"/>
            <a:lstStyle/>
            <a:p>
              <a:endParaRPr lang="sv-SE"/>
            </a:p>
          </p:txBody>
        </p:sp>
        <p:sp>
          <p:nvSpPr>
            <p:cNvPr id="53" name="Frihandsfigur: Form 52">
              <a:extLst>
                <a:ext uri="{FF2B5EF4-FFF2-40B4-BE49-F238E27FC236}">
                  <a16:creationId xmlns:a16="http://schemas.microsoft.com/office/drawing/2014/main" id="{34C98CA1-FBDD-4A3C-9142-9ED36AF1CF71}"/>
                </a:ext>
              </a:extLst>
            </p:cNvPr>
            <p:cNvSpPr/>
            <p:nvPr/>
          </p:nvSpPr>
          <p:spPr>
            <a:xfrm>
              <a:off x="3350027" y="1881608"/>
              <a:ext cx="52876" cy="44063"/>
            </a:xfrm>
            <a:custGeom>
              <a:avLst/>
              <a:gdLst>
                <a:gd name="connsiteX0" fmla="*/ 43434 w 52875"/>
                <a:gd name="connsiteY0" fmla="*/ 13618 h 44062"/>
                <a:gd name="connsiteX1" fmla="*/ 25949 w 52875"/>
                <a:gd name="connsiteY1" fmla="*/ 3524 h 44062"/>
                <a:gd name="connsiteX2" fmla="*/ 3525 w 52875"/>
                <a:gd name="connsiteY2" fmla="*/ 9535 h 44062"/>
                <a:gd name="connsiteX3" fmla="*/ 9535 w 52875"/>
                <a:gd name="connsiteY3" fmla="*/ 31959 h 44062"/>
                <a:gd name="connsiteX4" fmla="*/ 27019 w 52875"/>
                <a:gd name="connsiteY4" fmla="*/ 42053 h 44062"/>
                <a:gd name="connsiteX5" fmla="*/ 30255 w 52875"/>
                <a:gd name="connsiteY5" fmla="*/ 43449 h 44062"/>
                <a:gd name="connsiteX6" fmla="*/ 51631 w 52875"/>
                <a:gd name="connsiteY6" fmla="*/ 27815 h 44062"/>
                <a:gd name="connsiteX7" fmla="*/ 43434 w 52875"/>
                <a:gd name="connsiteY7" fmla="*/ 13618 h 4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75" h="44062">
                  <a:moveTo>
                    <a:pt x="43434" y="13618"/>
                  </a:moveTo>
                  <a:lnTo>
                    <a:pt x="25949" y="3524"/>
                  </a:lnTo>
                  <a:cubicBezTo>
                    <a:pt x="18097" y="-1009"/>
                    <a:pt x="8056" y="1679"/>
                    <a:pt x="3525" y="9535"/>
                  </a:cubicBezTo>
                  <a:cubicBezTo>
                    <a:pt x="-1010" y="17385"/>
                    <a:pt x="1681" y="27426"/>
                    <a:pt x="9535" y="31959"/>
                  </a:cubicBezTo>
                  <a:lnTo>
                    <a:pt x="27019" y="42053"/>
                  </a:lnTo>
                  <a:cubicBezTo>
                    <a:pt x="28063" y="42656"/>
                    <a:pt x="29152" y="43098"/>
                    <a:pt x="30255" y="43449"/>
                  </a:cubicBezTo>
                  <a:cubicBezTo>
                    <a:pt x="37541" y="38447"/>
                    <a:pt x="44674" y="33240"/>
                    <a:pt x="51631" y="27815"/>
                  </a:cubicBezTo>
                  <a:cubicBezTo>
                    <a:pt x="51615" y="22156"/>
                    <a:pt x="48688" y="16653"/>
                    <a:pt x="43434" y="13618"/>
                  </a:cubicBezTo>
                  <a:close/>
                </a:path>
              </a:pathLst>
            </a:custGeom>
            <a:solidFill>
              <a:srgbClr val="7E777F"/>
            </a:solidFill>
            <a:ln w="9525" cap="flat">
              <a:noFill/>
              <a:prstDash val="solid"/>
              <a:miter/>
            </a:ln>
          </p:spPr>
          <p:txBody>
            <a:bodyPr rtlCol="0" anchor="ctr"/>
            <a:lstStyle/>
            <a:p>
              <a:endParaRPr lang="sv-SE"/>
            </a:p>
          </p:txBody>
        </p:sp>
        <p:sp>
          <p:nvSpPr>
            <p:cNvPr id="54" name="Frihandsfigur: Form 53">
              <a:extLst>
                <a:ext uri="{FF2B5EF4-FFF2-40B4-BE49-F238E27FC236}">
                  <a16:creationId xmlns:a16="http://schemas.microsoft.com/office/drawing/2014/main" id="{06F11095-8636-424B-B542-077DC404909A}"/>
                </a:ext>
              </a:extLst>
            </p:cNvPr>
            <p:cNvSpPr/>
            <p:nvPr/>
          </p:nvSpPr>
          <p:spPr>
            <a:xfrm>
              <a:off x="2827446" y="1746993"/>
              <a:ext cx="54638" cy="35250"/>
            </a:xfrm>
            <a:custGeom>
              <a:avLst/>
              <a:gdLst>
                <a:gd name="connsiteX0" fmla="*/ 54345 w 54638"/>
                <a:gd name="connsiteY0" fmla="*/ 17740 h 35250"/>
                <a:gd name="connsiteX1" fmla="*/ 37928 w 54638"/>
                <a:gd name="connsiteY1" fmla="*/ 1322 h 35250"/>
                <a:gd name="connsiteX2" fmla="*/ 17740 w 54638"/>
                <a:gd name="connsiteY2" fmla="*/ 1322 h 35250"/>
                <a:gd name="connsiteX3" fmla="*/ 1322 w 54638"/>
                <a:gd name="connsiteY3" fmla="*/ 17740 h 35250"/>
                <a:gd name="connsiteX4" fmla="*/ 17740 w 54638"/>
                <a:gd name="connsiteY4" fmla="*/ 34158 h 35250"/>
                <a:gd name="connsiteX5" fmla="*/ 37926 w 54638"/>
                <a:gd name="connsiteY5" fmla="*/ 34158 h 35250"/>
                <a:gd name="connsiteX6" fmla="*/ 54345 w 54638"/>
                <a:gd name="connsiteY6" fmla="*/ 17740 h 3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638" h="35250">
                  <a:moveTo>
                    <a:pt x="54345" y="17740"/>
                  </a:moveTo>
                  <a:cubicBezTo>
                    <a:pt x="54345" y="8673"/>
                    <a:pt x="46996" y="1322"/>
                    <a:pt x="37928" y="1322"/>
                  </a:cubicBezTo>
                  <a:lnTo>
                    <a:pt x="17740" y="1322"/>
                  </a:lnTo>
                  <a:cubicBezTo>
                    <a:pt x="8673" y="1322"/>
                    <a:pt x="1322" y="8670"/>
                    <a:pt x="1322" y="17740"/>
                  </a:cubicBezTo>
                  <a:cubicBezTo>
                    <a:pt x="1322" y="26806"/>
                    <a:pt x="8672" y="34158"/>
                    <a:pt x="17740" y="34158"/>
                  </a:cubicBezTo>
                  <a:lnTo>
                    <a:pt x="37926" y="34158"/>
                  </a:lnTo>
                  <a:cubicBezTo>
                    <a:pt x="46994" y="34158"/>
                    <a:pt x="54345" y="26808"/>
                    <a:pt x="54345" y="17740"/>
                  </a:cubicBezTo>
                  <a:close/>
                </a:path>
              </a:pathLst>
            </a:custGeom>
            <a:solidFill>
              <a:srgbClr val="7E777F"/>
            </a:solidFill>
            <a:ln w="9525" cap="flat">
              <a:noFill/>
              <a:prstDash val="solid"/>
              <a:miter/>
            </a:ln>
          </p:spPr>
          <p:txBody>
            <a:bodyPr rtlCol="0" anchor="ctr"/>
            <a:lstStyle/>
            <a:p>
              <a:endParaRPr lang="sv-SE"/>
            </a:p>
          </p:txBody>
        </p:sp>
        <p:sp>
          <p:nvSpPr>
            <p:cNvPr id="55" name="Frihandsfigur: Form 54">
              <a:extLst>
                <a:ext uri="{FF2B5EF4-FFF2-40B4-BE49-F238E27FC236}">
                  <a16:creationId xmlns:a16="http://schemas.microsoft.com/office/drawing/2014/main" id="{43A4A97F-08BB-4C8D-B736-2D6408FC398B}"/>
                </a:ext>
              </a:extLst>
            </p:cNvPr>
            <p:cNvSpPr/>
            <p:nvPr/>
          </p:nvSpPr>
          <p:spPr>
            <a:xfrm>
              <a:off x="3386100" y="1746995"/>
              <a:ext cx="54638" cy="35250"/>
            </a:xfrm>
            <a:custGeom>
              <a:avLst/>
              <a:gdLst>
                <a:gd name="connsiteX0" fmla="*/ 37926 w 54638"/>
                <a:gd name="connsiteY0" fmla="*/ 1322 h 35250"/>
                <a:gd name="connsiteX1" fmla="*/ 17740 w 54638"/>
                <a:gd name="connsiteY1" fmla="*/ 1322 h 35250"/>
                <a:gd name="connsiteX2" fmla="*/ 1322 w 54638"/>
                <a:gd name="connsiteY2" fmla="*/ 17740 h 35250"/>
                <a:gd name="connsiteX3" fmla="*/ 17740 w 54638"/>
                <a:gd name="connsiteY3" fmla="*/ 34158 h 35250"/>
                <a:gd name="connsiteX4" fmla="*/ 37926 w 54638"/>
                <a:gd name="connsiteY4" fmla="*/ 34158 h 35250"/>
                <a:gd name="connsiteX5" fmla="*/ 54344 w 54638"/>
                <a:gd name="connsiteY5" fmla="*/ 17740 h 35250"/>
                <a:gd name="connsiteX6" fmla="*/ 37926 w 54638"/>
                <a:gd name="connsiteY6" fmla="*/ 1322 h 3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638" h="35250">
                  <a:moveTo>
                    <a:pt x="37926" y="1322"/>
                  </a:moveTo>
                  <a:lnTo>
                    <a:pt x="17740" y="1322"/>
                  </a:lnTo>
                  <a:cubicBezTo>
                    <a:pt x="8673" y="1322"/>
                    <a:pt x="1322" y="8670"/>
                    <a:pt x="1322" y="17740"/>
                  </a:cubicBezTo>
                  <a:cubicBezTo>
                    <a:pt x="1322" y="26806"/>
                    <a:pt x="8672" y="34158"/>
                    <a:pt x="17740" y="34158"/>
                  </a:cubicBezTo>
                  <a:lnTo>
                    <a:pt x="37926" y="34158"/>
                  </a:lnTo>
                  <a:cubicBezTo>
                    <a:pt x="46992" y="34158"/>
                    <a:pt x="54344" y="26810"/>
                    <a:pt x="54344" y="17740"/>
                  </a:cubicBezTo>
                  <a:cubicBezTo>
                    <a:pt x="54342" y="8672"/>
                    <a:pt x="46992" y="1322"/>
                    <a:pt x="37926" y="1322"/>
                  </a:cubicBezTo>
                  <a:close/>
                </a:path>
              </a:pathLst>
            </a:custGeom>
            <a:solidFill>
              <a:srgbClr val="7E777F"/>
            </a:solidFill>
            <a:ln w="9525" cap="flat">
              <a:noFill/>
              <a:prstDash val="solid"/>
              <a:miter/>
            </a:ln>
          </p:spPr>
          <p:txBody>
            <a:bodyPr rtlCol="0" anchor="ctr"/>
            <a:lstStyle/>
            <a:p>
              <a:endParaRPr lang="sv-SE"/>
            </a:p>
          </p:txBody>
        </p:sp>
        <p:sp>
          <p:nvSpPr>
            <p:cNvPr id="56" name="Frihandsfigur: Form 55">
              <a:extLst>
                <a:ext uri="{FF2B5EF4-FFF2-40B4-BE49-F238E27FC236}">
                  <a16:creationId xmlns:a16="http://schemas.microsoft.com/office/drawing/2014/main" id="{31463D90-CF8E-4B95-A0A9-BA754AA9E704}"/>
                </a:ext>
              </a:extLst>
            </p:cNvPr>
            <p:cNvSpPr/>
            <p:nvPr/>
          </p:nvSpPr>
          <p:spPr>
            <a:xfrm>
              <a:off x="2866237" y="1881609"/>
              <a:ext cx="52876" cy="44063"/>
            </a:xfrm>
            <a:custGeom>
              <a:avLst/>
              <a:gdLst>
                <a:gd name="connsiteX0" fmla="*/ 27000 w 52875"/>
                <a:gd name="connsiteY0" fmla="*/ 3523 h 44062"/>
                <a:gd name="connsiteX1" fmla="*/ 9516 w 52875"/>
                <a:gd name="connsiteY1" fmla="*/ 13617 h 44062"/>
                <a:gd name="connsiteX2" fmla="*/ 1322 w 52875"/>
                <a:gd name="connsiteY2" fmla="*/ 27814 h 44062"/>
                <a:gd name="connsiteX3" fmla="*/ 22696 w 52875"/>
                <a:gd name="connsiteY3" fmla="*/ 43447 h 44062"/>
                <a:gd name="connsiteX4" fmla="*/ 25932 w 52875"/>
                <a:gd name="connsiteY4" fmla="*/ 42052 h 44062"/>
                <a:gd name="connsiteX5" fmla="*/ 43416 w 52875"/>
                <a:gd name="connsiteY5" fmla="*/ 31958 h 44062"/>
                <a:gd name="connsiteX6" fmla="*/ 49426 w 52875"/>
                <a:gd name="connsiteY6" fmla="*/ 9533 h 44062"/>
                <a:gd name="connsiteX7" fmla="*/ 27000 w 52875"/>
                <a:gd name="connsiteY7" fmla="*/ 3523 h 4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75" h="44062">
                  <a:moveTo>
                    <a:pt x="27000" y="3523"/>
                  </a:moveTo>
                  <a:lnTo>
                    <a:pt x="9516" y="13617"/>
                  </a:lnTo>
                  <a:cubicBezTo>
                    <a:pt x="4260" y="16652"/>
                    <a:pt x="1334" y="22153"/>
                    <a:pt x="1322" y="27814"/>
                  </a:cubicBezTo>
                  <a:cubicBezTo>
                    <a:pt x="8279" y="33239"/>
                    <a:pt x="15411" y="38445"/>
                    <a:pt x="22696" y="43447"/>
                  </a:cubicBezTo>
                  <a:cubicBezTo>
                    <a:pt x="23799" y="43095"/>
                    <a:pt x="24889" y="42654"/>
                    <a:pt x="25932" y="42052"/>
                  </a:cubicBezTo>
                  <a:lnTo>
                    <a:pt x="43416" y="31958"/>
                  </a:lnTo>
                  <a:cubicBezTo>
                    <a:pt x="51266" y="27423"/>
                    <a:pt x="53958" y="17383"/>
                    <a:pt x="49426" y="9533"/>
                  </a:cubicBezTo>
                  <a:cubicBezTo>
                    <a:pt x="44891" y="1677"/>
                    <a:pt x="34852" y="-1007"/>
                    <a:pt x="27000" y="3523"/>
                  </a:cubicBezTo>
                  <a:close/>
                </a:path>
              </a:pathLst>
            </a:custGeom>
            <a:solidFill>
              <a:srgbClr val="7E777F"/>
            </a:solidFill>
            <a:ln w="9525" cap="flat">
              <a:noFill/>
              <a:prstDash val="solid"/>
              <a:miter/>
            </a:ln>
          </p:spPr>
          <p:txBody>
            <a:bodyPr rtlCol="0" anchor="ctr"/>
            <a:lstStyle/>
            <a:p>
              <a:endParaRPr lang="sv-SE"/>
            </a:p>
          </p:txBody>
        </p:sp>
        <p:sp>
          <p:nvSpPr>
            <p:cNvPr id="57" name="Frihandsfigur: Form 56">
              <a:extLst>
                <a:ext uri="{FF2B5EF4-FFF2-40B4-BE49-F238E27FC236}">
                  <a16:creationId xmlns:a16="http://schemas.microsoft.com/office/drawing/2014/main" id="{C9DE9FA5-D56E-4FC5-AAAE-16454D405608}"/>
                </a:ext>
              </a:extLst>
            </p:cNvPr>
            <p:cNvSpPr/>
            <p:nvPr/>
          </p:nvSpPr>
          <p:spPr>
            <a:xfrm>
              <a:off x="3350029" y="1602285"/>
              <a:ext cx="52876" cy="44063"/>
            </a:xfrm>
            <a:custGeom>
              <a:avLst/>
              <a:gdLst>
                <a:gd name="connsiteX0" fmla="*/ 25947 w 52875"/>
                <a:gd name="connsiteY0" fmla="*/ 42050 h 44062"/>
                <a:gd name="connsiteX1" fmla="*/ 43431 w 52875"/>
                <a:gd name="connsiteY1" fmla="*/ 31956 h 44062"/>
                <a:gd name="connsiteX2" fmla="*/ 49441 w 52875"/>
                <a:gd name="connsiteY2" fmla="*/ 9532 h 44062"/>
                <a:gd name="connsiteX3" fmla="*/ 27017 w 52875"/>
                <a:gd name="connsiteY3" fmla="*/ 3522 h 44062"/>
                <a:gd name="connsiteX4" fmla="*/ 9533 w 52875"/>
                <a:gd name="connsiteY4" fmla="*/ 13616 h 44062"/>
                <a:gd name="connsiteX5" fmla="*/ 3522 w 52875"/>
                <a:gd name="connsiteY5" fmla="*/ 36040 h 44062"/>
                <a:gd name="connsiteX6" fmla="*/ 25947 w 52875"/>
                <a:gd name="connsiteY6" fmla="*/ 42050 h 4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875" h="44062">
                  <a:moveTo>
                    <a:pt x="25947" y="42050"/>
                  </a:moveTo>
                  <a:lnTo>
                    <a:pt x="43431" y="31956"/>
                  </a:lnTo>
                  <a:cubicBezTo>
                    <a:pt x="51281" y="27421"/>
                    <a:pt x="53973" y="17382"/>
                    <a:pt x="49441" y="9532"/>
                  </a:cubicBezTo>
                  <a:cubicBezTo>
                    <a:pt x="44908" y="1682"/>
                    <a:pt x="34865" y="-1008"/>
                    <a:pt x="27017" y="3522"/>
                  </a:cubicBezTo>
                  <a:lnTo>
                    <a:pt x="9533" y="13616"/>
                  </a:lnTo>
                  <a:cubicBezTo>
                    <a:pt x="1682" y="18151"/>
                    <a:pt x="-1009" y="28190"/>
                    <a:pt x="3522" y="36040"/>
                  </a:cubicBezTo>
                  <a:cubicBezTo>
                    <a:pt x="8070" y="43917"/>
                    <a:pt x="18116" y="46568"/>
                    <a:pt x="25947" y="42050"/>
                  </a:cubicBezTo>
                  <a:close/>
                </a:path>
              </a:pathLst>
            </a:custGeom>
            <a:solidFill>
              <a:srgbClr val="7E777F"/>
            </a:solidFill>
            <a:ln w="9525" cap="flat">
              <a:noFill/>
              <a:prstDash val="solid"/>
              <a:miter/>
            </a:ln>
          </p:spPr>
          <p:txBody>
            <a:bodyPr rtlCol="0" anchor="ctr"/>
            <a:lstStyle/>
            <a:p>
              <a:endParaRPr lang="sv-SE"/>
            </a:p>
          </p:txBody>
        </p:sp>
        <p:sp>
          <p:nvSpPr>
            <p:cNvPr id="58" name="Frihandsfigur: Form 57">
              <a:extLst>
                <a:ext uri="{FF2B5EF4-FFF2-40B4-BE49-F238E27FC236}">
                  <a16:creationId xmlns:a16="http://schemas.microsoft.com/office/drawing/2014/main" id="{97E90043-B60F-402A-9F59-FAD3CE6A80F0}"/>
                </a:ext>
              </a:extLst>
            </p:cNvPr>
            <p:cNvSpPr/>
            <p:nvPr/>
          </p:nvSpPr>
          <p:spPr>
            <a:xfrm>
              <a:off x="3251481" y="1496347"/>
              <a:ext cx="44063" cy="52876"/>
            </a:xfrm>
            <a:custGeom>
              <a:avLst/>
              <a:gdLst>
                <a:gd name="connsiteX0" fmla="*/ 36043 w 44062"/>
                <a:gd name="connsiteY0" fmla="*/ 3526 h 52875"/>
                <a:gd name="connsiteX1" fmla="*/ 13619 w 44062"/>
                <a:gd name="connsiteY1" fmla="*/ 9536 h 52875"/>
                <a:gd name="connsiteX2" fmla="*/ 3525 w 44062"/>
                <a:gd name="connsiteY2" fmla="*/ 27020 h 52875"/>
                <a:gd name="connsiteX3" fmla="*/ 9535 w 44062"/>
                <a:gd name="connsiteY3" fmla="*/ 49444 h 52875"/>
                <a:gd name="connsiteX4" fmla="*/ 31960 w 44062"/>
                <a:gd name="connsiteY4" fmla="*/ 43434 h 52875"/>
                <a:gd name="connsiteX5" fmla="*/ 42053 w 44062"/>
                <a:gd name="connsiteY5" fmla="*/ 25950 h 52875"/>
                <a:gd name="connsiteX6" fmla="*/ 36043 w 44062"/>
                <a:gd name="connsiteY6" fmla="*/ 3526 h 5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62" h="52875">
                  <a:moveTo>
                    <a:pt x="36043" y="3526"/>
                  </a:moveTo>
                  <a:cubicBezTo>
                    <a:pt x="28191" y="-1009"/>
                    <a:pt x="18150" y="1679"/>
                    <a:pt x="13619" y="9536"/>
                  </a:cubicBezTo>
                  <a:lnTo>
                    <a:pt x="3525" y="27020"/>
                  </a:lnTo>
                  <a:cubicBezTo>
                    <a:pt x="-1010" y="34870"/>
                    <a:pt x="1681" y="44913"/>
                    <a:pt x="9535" y="49444"/>
                  </a:cubicBezTo>
                  <a:cubicBezTo>
                    <a:pt x="17352" y="53957"/>
                    <a:pt x="27407" y="51323"/>
                    <a:pt x="31960" y="43434"/>
                  </a:cubicBezTo>
                  <a:lnTo>
                    <a:pt x="42053" y="25950"/>
                  </a:lnTo>
                  <a:cubicBezTo>
                    <a:pt x="46585" y="18100"/>
                    <a:pt x="43895" y="8061"/>
                    <a:pt x="36043" y="3526"/>
                  </a:cubicBezTo>
                  <a:close/>
                </a:path>
              </a:pathLst>
            </a:custGeom>
            <a:solidFill>
              <a:srgbClr val="7E777F"/>
            </a:solidFill>
            <a:ln w="9525" cap="flat">
              <a:noFill/>
              <a:prstDash val="solid"/>
              <a:miter/>
            </a:ln>
          </p:spPr>
          <p:txBody>
            <a:bodyPr rtlCol="0" anchor="ctr"/>
            <a:lstStyle/>
            <a:p>
              <a:endParaRPr lang="sv-SE"/>
            </a:p>
          </p:txBody>
        </p:sp>
        <p:sp>
          <p:nvSpPr>
            <p:cNvPr id="59" name="Frihandsfigur: Form 58">
              <a:extLst>
                <a:ext uri="{FF2B5EF4-FFF2-40B4-BE49-F238E27FC236}">
                  <a16:creationId xmlns:a16="http://schemas.microsoft.com/office/drawing/2014/main" id="{0D6B5B18-D036-416A-BDD1-E4AF136CD3AE}"/>
                </a:ext>
              </a:extLst>
            </p:cNvPr>
            <p:cNvSpPr/>
            <p:nvPr/>
          </p:nvSpPr>
          <p:spPr>
            <a:xfrm>
              <a:off x="3116867" y="1533269"/>
              <a:ext cx="35250" cy="215027"/>
            </a:xfrm>
            <a:custGeom>
              <a:avLst/>
              <a:gdLst>
                <a:gd name="connsiteX0" fmla="*/ 17740 w 35250"/>
                <a:gd name="connsiteY0" fmla="*/ 215415 h 215027"/>
                <a:gd name="connsiteX1" fmla="*/ 1322 w 35250"/>
                <a:gd name="connsiteY1" fmla="*/ 198997 h 215027"/>
                <a:gd name="connsiteX2" fmla="*/ 1322 w 35250"/>
                <a:gd name="connsiteY2" fmla="*/ 17740 h 215027"/>
                <a:gd name="connsiteX3" fmla="*/ 17740 w 35250"/>
                <a:gd name="connsiteY3" fmla="*/ 1322 h 215027"/>
                <a:gd name="connsiteX4" fmla="*/ 34158 w 35250"/>
                <a:gd name="connsiteY4" fmla="*/ 17740 h 215027"/>
                <a:gd name="connsiteX5" fmla="*/ 34158 w 35250"/>
                <a:gd name="connsiteY5" fmla="*/ 198999 h 215027"/>
                <a:gd name="connsiteX6" fmla="*/ 17740 w 35250"/>
                <a:gd name="connsiteY6" fmla="*/ 215415 h 21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50" h="215027">
                  <a:moveTo>
                    <a:pt x="17740" y="215415"/>
                  </a:moveTo>
                  <a:cubicBezTo>
                    <a:pt x="8673" y="215415"/>
                    <a:pt x="1322" y="208067"/>
                    <a:pt x="1322" y="198997"/>
                  </a:cubicBezTo>
                  <a:lnTo>
                    <a:pt x="1322" y="17740"/>
                  </a:lnTo>
                  <a:cubicBezTo>
                    <a:pt x="1322" y="8673"/>
                    <a:pt x="8672" y="1322"/>
                    <a:pt x="17740" y="1322"/>
                  </a:cubicBezTo>
                  <a:cubicBezTo>
                    <a:pt x="26808" y="1322"/>
                    <a:pt x="34158" y="8670"/>
                    <a:pt x="34158" y="17740"/>
                  </a:cubicBezTo>
                  <a:lnTo>
                    <a:pt x="34158" y="198999"/>
                  </a:lnTo>
                  <a:cubicBezTo>
                    <a:pt x="34156" y="208065"/>
                    <a:pt x="26806" y="215415"/>
                    <a:pt x="17740" y="215415"/>
                  </a:cubicBezTo>
                  <a:close/>
                </a:path>
              </a:pathLst>
            </a:custGeom>
            <a:solidFill>
              <a:srgbClr val="7E777F"/>
            </a:solidFill>
            <a:ln w="9525" cap="flat">
              <a:noFill/>
              <a:prstDash val="solid"/>
              <a:miter/>
            </a:ln>
          </p:spPr>
          <p:txBody>
            <a:bodyPr rtlCol="0" anchor="ctr"/>
            <a:lstStyle/>
            <a:p>
              <a:endParaRPr lang="sv-SE"/>
            </a:p>
          </p:txBody>
        </p:sp>
        <p:sp>
          <p:nvSpPr>
            <p:cNvPr id="60" name="Frihandsfigur: Form 59">
              <a:extLst>
                <a:ext uri="{FF2B5EF4-FFF2-40B4-BE49-F238E27FC236}">
                  <a16:creationId xmlns:a16="http://schemas.microsoft.com/office/drawing/2014/main" id="{ED40228D-A9B3-45D7-A71A-55573B19883A}"/>
                </a:ext>
              </a:extLst>
            </p:cNvPr>
            <p:cNvSpPr/>
            <p:nvPr/>
          </p:nvSpPr>
          <p:spPr>
            <a:xfrm>
              <a:off x="3144960" y="1763215"/>
              <a:ext cx="151577" cy="102226"/>
            </a:xfrm>
            <a:custGeom>
              <a:avLst/>
              <a:gdLst>
                <a:gd name="connsiteX0" fmla="*/ 126147 w 151576"/>
                <a:gd name="connsiteY0" fmla="*/ 99285 h 102226"/>
                <a:gd name="connsiteX1" fmla="*/ 9533 w 151576"/>
                <a:gd name="connsiteY1" fmla="*/ 31957 h 102226"/>
                <a:gd name="connsiteX2" fmla="*/ 3523 w 151576"/>
                <a:gd name="connsiteY2" fmla="*/ 9532 h 102226"/>
                <a:gd name="connsiteX3" fmla="*/ 25947 w 151576"/>
                <a:gd name="connsiteY3" fmla="*/ 3522 h 102226"/>
                <a:gd name="connsiteX4" fmla="*/ 142559 w 151576"/>
                <a:gd name="connsiteY4" fmla="*/ 70850 h 102226"/>
                <a:gd name="connsiteX5" fmla="*/ 148569 w 151576"/>
                <a:gd name="connsiteY5" fmla="*/ 93275 h 102226"/>
                <a:gd name="connsiteX6" fmla="*/ 126147 w 151576"/>
                <a:gd name="connsiteY6" fmla="*/ 99285 h 10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576" h="102226">
                  <a:moveTo>
                    <a:pt x="126147" y="99285"/>
                  </a:moveTo>
                  <a:lnTo>
                    <a:pt x="9533" y="31957"/>
                  </a:lnTo>
                  <a:cubicBezTo>
                    <a:pt x="1681" y="27422"/>
                    <a:pt x="-1009" y="17383"/>
                    <a:pt x="3523" y="9532"/>
                  </a:cubicBezTo>
                  <a:cubicBezTo>
                    <a:pt x="8056" y="1680"/>
                    <a:pt x="18095" y="-1008"/>
                    <a:pt x="25947" y="3522"/>
                  </a:cubicBezTo>
                  <a:lnTo>
                    <a:pt x="142559" y="70850"/>
                  </a:lnTo>
                  <a:cubicBezTo>
                    <a:pt x="150411" y="75385"/>
                    <a:pt x="153101" y="85425"/>
                    <a:pt x="148569" y="93275"/>
                  </a:cubicBezTo>
                  <a:cubicBezTo>
                    <a:pt x="144027" y="101153"/>
                    <a:pt x="133979" y="103804"/>
                    <a:pt x="126147" y="99285"/>
                  </a:cubicBezTo>
                  <a:close/>
                </a:path>
              </a:pathLst>
            </a:custGeom>
            <a:solidFill>
              <a:srgbClr val="7E777F"/>
            </a:solidFill>
            <a:ln w="9525" cap="flat">
              <a:noFill/>
              <a:prstDash val="solid"/>
              <a:miter/>
            </a:ln>
          </p:spPr>
          <p:txBody>
            <a:bodyPr rtlCol="0" anchor="ctr"/>
            <a:lstStyle/>
            <a:p>
              <a:endParaRPr lang="sv-SE"/>
            </a:p>
          </p:txBody>
        </p:sp>
        <p:sp>
          <p:nvSpPr>
            <p:cNvPr id="61" name="Frihandsfigur: Form 60">
              <a:extLst>
                <a:ext uri="{FF2B5EF4-FFF2-40B4-BE49-F238E27FC236}">
                  <a16:creationId xmlns:a16="http://schemas.microsoft.com/office/drawing/2014/main" id="{73253185-5FDF-4A2C-A5D1-B3AE7FE54ACF}"/>
                </a:ext>
              </a:extLst>
            </p:cNvPr>
            <p:cNvSpPr/>
            <p:nvPr/>
          </p:nvSpPr>
          <p:spPr>
            <a:xfrm>
              <a:off x="3084521" y="1714651"/>
              <a:ext cx="98701" cy="98701"/>
            </a:xfrm>
            <a:custGeom>
              <a:avLst/>
              <a:gdLst>
                <a:gd name="connsiteX0" fmla="*/ 50085 w 98700"/>
                <a:gd name="connsiteY0" fmla="*/ 98847 h 98700"/>
                <a:gd name="connsiteX1" fmla="*/ 1322 w 98700"/>
                <a:gd name="connsiteY1" fmla="*/ 50084 h 98700"/>
                <a:gd name="connsiteX2" fmla="*/ 50085 w 98700"/>
                <a:gd name="connsiteY2" fmla="*/ 1322 h 98700"/>
                <a:gd name="connsiteX3" fmla="*/ 98849 w 98700"/>
                <a:gd name="connsiteY3" fmla="*/ 50084 h 98700"/>
                <a:gd name="connsiteX4" fmla="*/ 50085 w 98700"/>
                <a:gd name="connsiteY4" fmla="*/ 98847 h 98700"/>
                <a:gd name="connsiteX5" fmla="*/ 50085 w 98700"/>
                <a:gd name="connsiteY5" fmla="*/ 34154 h 98700"/>
                <a:gd name="connsiteX6" fmla="*/ 34154 w 98700"/>
                <a:gd name="connsiteY6" fmla="*/ 50084 h 98700"/>
                <a:gd name="connsiteX7" fmla="*/ 50085 w 98700"/>
                <a:gd name="connsiteY7" fmla="*/ 66015 h 98700"/>
                <a:gd name="connsiteX8" fmla="*/ 66017 w 98700"/>
                <a:gd name="connsiteY8" fmla="*/ 50084 h 98700"/>
                <a:gd name="connsiteX9" fmla="*/ 50085 w 98700"/>
                <a:gd name="connsiteY9" fmla="*/ 34154 h 9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700" h="98700">
                  <a:moveTo>
                    <a:pt x="50085" y="98847"/>
                  </a:moveTo>
                  <a:cubicBezTo>
                    <a:pt x="23196" y="98847"/>
                    <a:pt x="1322" y="76973"/>
                    <a:pt x="1322" y="50084"/>
                  </a:cubicBezTo>
                  <a:cubicBezTo>
                    <a:pt x="1322" y="23195"/>
                    <a:pt x="23196" y="1322"/>
                    <a:pt x="50085" y="1322"/>
                  </a:cubicBezTo>
                  <a:cubicBezTo>
                    <a:pt x="76974" y="1322"/>
                    <a:pt x="98849" y="23195"/>
                    <a:pt x="98849" y="50084"/>
                  </a:cubicBezTo>
                  <a:cubicBezTo>
                    <a:pt x="98849" y="76971"/>
                    <a:pt x="76974" y="98847"/>
                    <a:pt x="50085" y="98847"/>
                  </a:cubicBezTo>
                  <a:close/>
                  <a:moveTo>
                    <a:pt x="50085" y="34154"/>
                  </a:moveTo>
                  <a:cubicBezTo>
                    <a:pt x="41301" y="34154"/>
                    <a:pt x="34154" y="41299"/>
                    <a:pt x="34154" y="50084"/>
                  </a:cubicBezTo>
                  <a:cubicBezTo>
                    <a:pt x="34154" y="58868"/>
                    <a:pt x="41299" y="66015"/>
                    <a:pt x="50085" y="66015"/>
                  </a:cubicBezTo>
                  <a:cubicBezTo>
                    <a:pt x="58870" y="66015"/>
                    <a:pt x="66017" y="58870"/>
                    <a:pt x="66017" y="50084"/>
                  </a:cubicBezTo>
                  <a:cubicBezTo>
                    <a:pt x="66015" y="41299"/>
                    <a:pt x="58870" y="34154"/>
                    <a:pt x="50085" y="34154"/>
                  </a:cubicBezTo>
                  <a:close/>
                </a:path>
              </a:pathLst>
            </a:custGeom>
            <a:solidFill>
              <a:srgbClr val="5C515E"/>
            </a:solidFill>
            <a:ln w="9525" cap="flat">
              <a:noFill/>
              <a:prstDash val="solid"/>
              <a:miter/>
            </a:ln>
          </p:spPr>
          <p:txBody>
            <a:bodyPr rtlCol="0" anchor="ctr"/>
            <a:lstStyle/>
            <a:p>
              <a:endParaRPr lang="sv-SE"/>
            </a:p>
          </p:txBody>
        </p:sp>
        <p:sp>
          <p:nvSpPr>
            <p:cNvPr id="62" name="Frihandsfigur: Form 61">
              <a:extLst>
                <a:ext uri="{FF2B5EF4-FFF2-40B4-BE49-F238E27FC236}">
                  <a16:creationId xmlns:a16="http://schemas.microsoft.com/office/drawing/2014/main" id="{658A6F39-74F1-477F-AE22-8E10B19CBDA0}"/>
                </a:ext>
              </a:extLst>
            </p:cNvPr>
            <p:cNvSpPr/>
            <p:nvPr/>
          </p:nvSpPr>
          <p:spPr>
            <a:xfrm>
              <a:off x="2827449" y="1457576"/>
              <a:ext cx="613356" cy="497030"/>
            </a:xfrm>
            <a:custGeom>
              <a:avLst/>
              <a:gdLst>
                <a:gd name="connsiteX0" fmla="*/ 307157 w 613356"/>
                <a:gd name="connsiteY0" fmla="*/ 1322 h 497029"/>
                <a:gd name="connsiteX1" fmla="*/ 1322 w 613356"/>
                <a:gd name="connsiteY1" fmla="*/ 307157 h 497029"/>
                <a:gd name="connsiteX2" fmla="*/ 36096 w 613356"/>
                <a:gd name="connsiteY2" fmla="*/ 448666 h 497029"/>
                <a:gd name="connsiteX3" fmla="*/ 111042 w 613356"/>
                <a:gd name="connsiteY3" fmla="*/ 496868 h 497029"/>
                <a:gd name="connsiteX4" fmla="*/ 34156 w 613356"/>
                <a:gd name="connsiteY4" fmla="*/ 307157 h 497029"/>
                <a:gd name="connsiteX5" fmla="*/ 307159 w 613356"/>
                <a:gd name="connsiteY5" fmla="*/ 34154 h 497029"/>
                <a:gd name="connsiteX6" fmla="*/ 580163 w 613356"/>
                <a:gd name="connsiteY6" fmla="*/ 307157 h 497029"/>
                <a:gd name="connsiteX7" fmla="*/ 503276 w 613356"/>
                <a:gd name="connsiteY7" fmla="*/ 496868 h 497029"/>
                <a:gd name="connsiteX8" fmla="*/ 578222 w 613356"/>
                <a:gd name="connsiteY8" fmla="*/ 448666 h 497029"/>
                <a:gd name="connsiteX9" fmla="*/ 612997 w 613356"/>
                <a:gd name="connsiteY9" fmla="*/ 307156 h 497029"/>
                <a:gd name="connsiteX10" fmla="*/ 307157 w 613356"/>
                <a:gd name="connsiteY10" fmla="*/ 1322 h 4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3356" h="497029">
                  <a:moveTo>
                    <a:pt x="307157" y="1322"/>
                  </a:moveTo>
                  <a:cubicBezTo>
                    <a:pt x="138518" y="1322"/>
                    <a:pt x="1322" y="138520"/>
                    <a:pt x="1322" y="307157"/>
                  </a:cubicBezTo>
                  <a:cubicBezTo>
                    <a:pt x="1322" y="358186"/>
                    <a:pt x="13903" y="406326"/>
                    <a:pt x="36096" y="448666"/>
                  </a:cubicBezTo>
                  <a:cubicBezTo>
                    <a:pt x="59263" y="467169"/>
                    <a:pt x="84358" y="483356"/>
                    <a:pt x="111042" y="496868"/>
                  </a:cubicBezTo>
                  <a:cubicBezTo>
                    <a:pt x="63477" y="447711"/>
                    <a:pt x="34156" y="380799"/>
                    <a:pt x="34156" y="307157"/>
                  </a:cubicBezTo>
                  <a:cubicBezTo>
                    <a:pt x="34156" y="156623"/>
                    <a:pt x="156623" y="34154"/>
                    <a:pt x="307159" y="34154"/>
                  </a:cubicBezTo>
                  <a:cubicBezTo>
                    <a:pt x="457696" y="34154"/>
                    <a:pt x="580163" y="156623"/>
                    <a:pt x="580163" y="307157"/>
                  </a:cubicBezTo>
                  <a:cubicBezTo>
                    <a:pt x="580163" y="380799"/>
                    <a:pt x="550841" y="447713"/>
                    <a:pt x="503276" y="496868"/>
                  </a:cubicBezTo>
                  <a:cubicBezTo>
                    <a:pt x="529961" y="483356"/>
                    <a:pt x="555054" y="467168"/>
                    <a:pt x="578222" y="448666"/>
                  </a:cubicBezTo>
                  <a:cubicBezTo>
                    <a:pt x="600416" y="406324"/>
                    <a:pt x="612997" y="358186"/>
                    <a:pt x="612997" y="307156"/>
                  </a:cubicBezTo>
                  <a:cubicBezTo>
                    <a:pt x="612993" y="138520"/>
                    <a:pt x="475797" y="1322"/>
                    <a:pt x="307157" y="1322"/>
                  </a:cubicBezTo>
                  <a:close/>
                </a:path>
              </a:pathLst>
            </a:custGeom>
            <a:solidFill>
              <a:srgbClr val="5C515E"/>
            </a:solidFill>
            <a:ln w="9525" cap="flat">
              <a:noFill/>
              <a:prstDash val="solid"/>
              <a:miter/>
            </a:ln>
          </p:spPr>
          <p:txBody>
            <a:bodyPr rtlCol="0" anchor="ctr"/>
            <a:lstStyle/>
            <a:p>
              <a:endParaRPr lang="sv-SE"/>
            </a:p>
          </p:txBody>
        </p:sp>
      </p:grpSp>
      <p:sp>
        <p:nvSpPr>
          <p:cNvPr id="64" name="Frihandsfigur: Form 63">
            <a:extLst>
              <a:ext uri="{FF2B5EF4-FFF2-40B4-BE49-F238E27FC236}">
                <a16:creationId xmlns:a16="http://schemas.microsoft.com/office/drawing/2014/main" id="{E375857A-C28D-4C08-ABB6-FA5DA8CA7358}"/>
              </a:ext>
            </a:extLst>
          </p:cNvPr>
          <p:cNvSpPr/>
          <p:nvPr/>
        </p:nvSpPr>
        <p:spPr>
          <a:xfrm>
            <a:off x="5058537" y="1230679"/>
            <a:ext cx="806985" cy="806985"/>
          </a:xfrm>
          <a:custGeom>
            <a:avLst/>
            <a:gdLst>
              <a:gd name="connsiteX0" fmla="*/ 807197 w 806985"/>
              <a:gd name="connsiteY0" fmla="*/ 403705 h 806985"/>
              <a:gd name="connsiteX1" fmla="*/ 403705 w 806985"/>
              <a:gd name="connsiteY1" fmla="*/ 807197 h 806985"/>
              <a:gd name="connsiteX2" fmla="*/ 212 w 806985"/>
              <a:gd name="connsiteY2" fmla="*/ 403705 h 806985"/>
              <a:gd name="connsiteX3" fmla="*/ 403705 w 806985"/>
              <a:gd name="connsiteY3" fmla="*/ 212 h 806985"/>
              <a:gd name="connsiteX4" fmla="*/ 807197 w 806985"/>
              <a:gd name="connsiteY4" fmla="*/ 403705 h 80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6985" h="806985">
                <a:moveTo>
                  <a:pt x="807197" y="403705"/>
                </a:moveTo>
                <a:cubicBezTo>
                  <a:pt x="807197" y="626548"/>
                  <a:pt x="626548" y="807197"/>
                  <a:pt x="403705" y="807197"/>
                </a:cubicBezTo>
                <a:cubicBezTo>
                  <a:pt x="180862" y="807197"/>
                  <a:pt x="212" y="626548"/>
                  <a:pt x="212" y="403705"/>
                </a:cubicBezTo>
                <a:cubicBezTo>
                  <a:pt x="212" y="180862"/>
                  <a:pt x="180862" y="212"/>
                  <a:pt x="403705" y="212"/>
                </a:cubicBezTo>
                <a:cubicBezTo>
                  <a:pt x="626548" y="212"/>
                  <a:pt x="807197" y="180862"/>
                  <a:pt x="807197" y="403705"/>
                </a:cubicBezTo>
                <a:close/>
              </a:path>
            </a:pathLst>
          </a:custGeom>
          <a:solidFill>
            <a:schemeClr val="accent4"/>
          </a:solidFill>
          <a:ln w="1637" cap="flat">
            <a:noFill/>
            <a:prstDash val="solid"/>
            <a:miter/>
          </a:ln>
        </p:spPr>
        <p:txBody>
          <a:bodyPr rtlCol="0" anchor="ctr"/>
          <a:lstStyle/>
          <a:p>
            <a:endParaRPr lang="sv-SE"/>
          </a:p>
        </p:txBody>
      </p:sp>
      <p:sp>
        <p:nvSpPr>
          <p:cNvPr id="67" name="Frihandsfigur: Form 66">
            <a:extLst>
              <a:ext uri="{FF2B5EF4-FFF2-40B4-BE49-F238E27FC236}">
                <a16:creationId xmlns:a16="http://schemas.microsoft.com/office/drawing/2014/main" id="{6CA44A5E-766F-44EB-90C0-3F335EA62ED0}"/>
              </a:ext>
            </a:extLst>
          </p:cNvPr>
          <p:cNvSpPr/>
          <p:nvPr/>
        </p:nvSpPr>
        <p:spPr>
          <a:xfrm>
            <a:off x="5193390" y="1253732"/>
            <a:ext cx="540186" cy="639000"/>
          </a:xfrm>
          <a:custGeom>
            <a:avLst/>
            <a:gdLst>
              <a:gd name="connsiteX0" fmla="*/ 67464 w 540185"/>
              <a:gd name="connsiteY0" fmla="*/ 576050 h 639000"/>
              <a:gd name="connsiteX1" fmla="*/ 59229 w 540185"/>
              <a:gd name="connsiteY1" fmla="*/ 567816 h 639000"/>
              <a:gd name="connsiteX2" fmla="*/ 59229 w 540185"/>
              <a:gd name="connsiteY2" fmla="*/ 212 h 639000"/>
              <a:gd name="connsiteX3" fmla="*/ 8447 w 540185"/>
              <a:gd name="connsiteY3" fmla="*/ 212 h 639000"/>
              <a:gd name="connsiteX4" fmla="*/ 212 w 540185"/>
              <a:gd name="connsiteY4" fmla="*/ 8447 h 639000"/>
              <a:gd name="connsiteX5" fmla="*/ 212 w 540185"/>
              <a:gd name="connsiteY5" fmla="*/ 631769 h 639000"/>
              <a:gd name="connsiteX6" fmla="*/ 8447 w 540185"/>
              <a:gd name="connsiteY6" fmla="*/ 640003 h 639000"/>
              <a:gd name="connsiteX7" fmla="*/ 532961 w 540185"/>
              <a:gd name="connsiteY7" fmla="*/ 640003 h 639000"/>
              <a:gd name="connsiteX8" fmla="*/ 541195 w 540185"/>
              <a:gd name="connsiteY8" fmla="*/ 631769 h 639000"/>
              <a:gd name="connsiteX9" fmla="*/ 541195 w 540185"/>
              <a:gd name="connsiteY9" fmla="*/ 576050 h 639000"/>
              <a:gd name="connsiteX10" fmla="*/ 67464 w 540185"/>
              <a:gd name="connsiteY10" fmla="*/ 576050 h 639000"/>
              <a:gd name="connsiteX11" fmla="*/ 67464 w 540185"/>
              <a:gd name="connsiteY11" fmla="*/ 576050 h 6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0185" h="639000">
                <a:moveTo>
                  <a:pt x="67464" y="576050"/>
                </a:moveTo>
                <a:cubicBezTo>
                  <a:pt x="62935" y="576050"/>
                  <a:pt x="59229" y="572345"/>
                  <a:pt x="59229" y="567816"/>
                </a:cubicBezTo>
                <a:lnTo>
                  <a:pt x="59229" y="212"/>
                </a:lnTo>
                <a:lnTo>
                  <a:pt x="8447" y="212"/>
                </a:lnTo>
                <a:cubicBezTo>
                  <a:pt x="3918" y="212"/>
                  <a:pt x="212" y="3918"/>
                  <a:pt x="212" y="8447"/>
                </a:cubicBezTo>
                <a:lnTo>
                  <a:pt x="212" y="631769"/>
                </a:lnTo>
                <a:cubicBezTo>
                  <a:pt x="212" y="636299"/>
                  <a:pt x="3918" y="640003"/>
                  <a:pt x="8447" y="640003"/>
                </a:cubicBezTo>
                <a:lnTo>
                  <a:pt x="532961" y="640003"/>
                </a:lnTo>
                <a:cubicBezTo>
                  <a:pt x="537490" y="640003"/>
                  <a:pt x="541195" y="636299"/>
                  <a:pt x="541195" y="631769"/>
                </a:cubicBezTo>
                <a:lnTo>
                  <a:pt x="541195" y="576050"/>
                </a:lnTo>
                <a:lnTo>
                  <a:pt x="67464" y="576050"/>
                </a:lnTo>
                <a:lnTo>
                  <a:pt x="67464" y="576050"/>
                </a:lnTo>
                <a:close/>
              </a:path>
            </a:pathLst>
          </a:custGeom>
          <a:solidFill>
            <a:srgbClr val="FF9518"/>
          </a:solidFill>
          <a:ln w="1637" cap="flat">
            <a:noFill/>
            <a:prstDash val="solid"/>
            <a:miter/>
          </a:ln>
        </p:spPr>
        <p:txBody>
          <a:bodyPr rtlCol="0" anchor="ctr"/>
          <a:lstStyle/>
          <a:p>
            <a:endParaRPr lang="sv-SE"/>
          </a:p>
        </p:txBody>
      </p:sp>
      <p:sp>
        <p:nvSpPr>
          <p:cNvPr id="68" name="Frihandsfigur: Form 67">
            <a:extLst>
              <a:ext uri="{FF2B5EF4-FFF2-40B4-BE49-F238E27FC236}">
                <a16:creationId xmlns:a16="http://schemas.microsoft.com/office/drawing/2014/main" id="{1CB7D24B-D162-406D-81D7-193157F0A4F4}"/>
              </a:ext>
            </a:extLst>
          </p:cNvPr>
          <p:cNvSpPr/>
          <p:nvPr/>
        </p:nvSpPr>
        <p:spPr>
          <a:xfrm>
            <a:off x="5193390" y="1253732"/>
            <a:ext cx="37879" cy="639000"/>
          </a:xfrm>
          <a:custGeom>
            <a:avLst/>
            <a:gdLst>
              <a:gd name="connsiteX0" fmla="*/ 29857 w 37878"/>
              <a:gd name="connsiteY0" fmla="*/ 631769 h 639000"/>
              <a:gd name="connsiteX1" fmla="*/ 29857 w 37878"/>
              <a:gd name="connsiteY1" fmla="*/ 8447 h 639000"/>
              <a:gd name="connsiteX2" fmla="*/ 38091 w 37878"/>
              <a:gd name="connsiteY2" fmla="*/ 212 h 639000"/>
              <a:gd name="connsiteX3" fmla="*/ 8447 w 37878"/>
              <a:gd name="connsiteY3" fmla="*/ 212 h 639000"/>
              <a:gd name="connsiteX4" fmla="*/ 212 w 37878"/>
              <a:gd name="connsiteY4" fmla="*/ 8447 h 639000"/>
              <a:gd name="connsiteX5" fmla="*/ 212 w 37878"/>
              <a:gd name="connsiteY5" fmla="*/ 631769 h 639000"/>
              <a:gd name="connsiteX6" fmla="*/ 8447 w 37878"/>
              <a:gd name="connsiteY6" fmla="*/ 640003 h 639000"/>
              <a:gd name="connsiteX7" fmla="*/ 38091 w 37878"/>
              <a:gd name="connsiteY7" fmla="*/ 640003 h 639000"/>
              <a:gd name="connsiteX8" fmla="*/ 29857 w 37878"/>
              <a:gd name="connsiteY8" fmla="*/ 631769 h 6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78" h="639000">
                <a:moveTo>
                  <a:pt x="29857" y="631769"/>
                </a:moveTo>
                <a:lnTo>
                  <a:pt x="29857" y="8447"/>
                </a:lnTo>
                <a:cubicBezTo>
                  <a:pt x="29857" y="3918"/>
                  <a:pt x="33562" y="212"/>
                  <a:pt x="38091" y="212"/>
                </a:cubicBezTo>
                <a:lnTo>
                  <a:pt x="8447" y="212"/>
                </a:lnTo>
                <a:cubicBezTo>
                  <a:pt x="3918" y="212"/>
                  <a:pt x="212" y="3918"/>
                  <a:pt x="212" y="8447"/>
                </a:cubicBezTo>
                <a:lnTo>
                  <a:pt x="212" y="631769"/>
                </a:lnTo>
                <a:cubicBezTo>
                  <a:pt x="212" y="636299"/>
                  <a:pt x="3918" y="640003"/>
                  <a:pt x="8447" y="640003"/>
                </a:cubicBezTo>
                <a:lnTo>
                  <a:pt x="38091" y="640003"/>
                </a:lnTo>
                <a:cubicBezTo>
                  <a:pt x="33562" y="640003"/>
                  <a:pt x="29857" y="636299"/>
                  <a:pt x="29857" y="631769"/>
                </a:cubicBezTo>
                <a:close/>
              </a:path>
            </a:pathLst>
          </a:custGeom>
          <a:solidFill>
            <a:srgbClr val="EF8318"/>
          </a:solidFill>
          <a:ln w="1637" cap="flat">
            <a:noFill/>
            <a:prstDash val="solid"/>
            <a:miter/>
          </a:ln>
        </p:spPr>
        <p:txBody>
          <a:bodyPr rtlCol="0" anchor="ctr"/>
          <a:lstStyle/>
          <a:p>
            <a:endParaRPr lang="sv-SE"/>
          </a:p>
        </p:txBody>
      </p:sp>
      <p:sp>
        <p:nvSpPr>
          <p:cNvPr id="69" name="Frihandsfigur: Form 68">
            <a:extLst>
              <a:ext uri="{FF2B5EF4-FFF2-40B4-BE49-F238E27FC236}">
                <a16:creationId xmlns:a16="http://schemas.microsoft.com/office/drawing/2014/main" id="{DAEB5727-ADD7-445C-868C-BC96581D9181}"/>
              </a:ext>
            </a:extLst>
          </p:cNvPr>
          <p:cNvSpPr/>
          <p:nvPr/>
        </p:nvSpPr>
        <p:spPr>
          <a:xfrm>
            <a:off x="5247738" y="1194447"/>
            <a:ext cx="540186" cy="639000"/>
          </a:xfrm>
          <a:custGeom>
            <a:avLst/>
            <a:gdLst>
              <a:gd name="connsiteX0" fmla="*/ 541192 w 540185"/>
              <a:gd name="connsiteY0" fmla="*/ 631769 h 639000"/>
              <a:gd name="connsiteX1" fmla="*/ 532957 w 540185"/>
              <a:gd name="connsiteY1" fmla="*/ 640003 h 639000"/>
              <a:gd name="connsiteX2" fmla="*/ 8447 w 540185"/>
              <a:gd name="connsiteY2" fmla="*/ 640003 h 639000"/>
              <a:gd name="connsiteX3" fmla="*/ 212 w 540185"/>
              <a:gd name="connsiteY3" fmla="*/ 631769 h 639000"/>
              <a:gd name="connsiteX4" fmla="*/ 212 w 540185"/>
              <a:gd name="connsiteY4" fmla="*/ 8447 h 639000"/>
              <a:gd name="connsiteX5" fmla="*/ 8447 w 540185"/>
              <a:gd name="connsiteY5" fmla="*/ 212 h 639000"/>
              <a:gd name="connsiteX6" fmla="*/ 532957 w 540185"/>
              <a:gd name="connsiteY6" fmla="*/ 212 h 639000"/>
              <a:gd name="connsiteX7" fmla="*/ 541192 w 540185"/>
              <a:gd name="connsiteY7" fmla="*/ 8447 h 639000"/>
              <a:gd name="connsiteX8" fmla="*/ 541192 w 540185"/>
              <a:gd name="connsiteY8" fmla="*/ 631769 h 6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0185" h="639000">
                <a:moveTo>
                  <a:pt x="541192" y="631769"/>
                </a:moveTo>
                <a:cubicBezTo>
                  <a:pt x="541192" y="636298"/>
                  <a:pt x="537486" y="640003"/>
                  <a:pt x="532957" y="640003"/>
                </a:cubicBezTo>
                <a:lnTo>
                  <a:pt x="8447" y="640003"/>
                </a:lnTo>
                <a:cubicBezTo>
                  <a:pt x="3918" y="640003"/>
                  <a:pt x="212" y="636298"/>
                  <a:pt x="212" y="631769"/>
                </a:cubicBezTo>
                <a:lnTo>
                  <a:pt x="212" y="8447"/>
                </a:lnTo>
                <a:cubicBezTo>
                  <a:pt x="212" y="3918"/>
                  <a:pt x="3918" y="212"/>
                  <a:pt x="8447" y="212"/>
                </a:cubicBezTo>
                <a:lnTo>
                  <a:pt x="532957" y="212"/>
                </a:lnTo>
                <a:cubicBezTo>
                  <a:pt x="537486" y="212"/>
                  <a:pt x="541192" y="3918"/>
                  <a:pt x="541192" y="8447"/>
                </a:cubicBezTo>
                <a:lnTo>
                  <a:pt x="541192" y="631769"/>
                </a:lnTo>
                <a:close/>
              </a:path>
            </a:pathLst>
          </a:custGeom>
          <a:solidFill>
            <a:srgbClr val="D9EAFC"/>
          </a:solidFill>
          <a:ln w="1637" cap="flat">
            <a:noFill/>
            <a:prstDash val="solid"/>
            <a:miter/>
          </a:ln>
        </p:spPr>
        <p:txBody>
          <a:bodyPr rtlCol="0" anchor="ctr"/>
          <a:lstStyle/>
          <a:p>
            <a:endParaRPr lang="sv-SE"/>
          </a:p>
        </p:txBody>
      </p:sp>
      <p:sp>
        <p:nvSpPr>
          <p:cNvPr id="70" name="Frihandsfigur: Form 69">
            <a:extLst>
              <a:ext uri="{FF2B5EF4-FFF2-40B4-BE49-F238E27FC236}">
                <a16:creationId xmlns:a16="http://schemas.microsoft.com/office/drawing/2014/main" id="{98B25CBE-BDF1-4A0B-B6EF-39AEA6E93A10}"/>
              </a:ext>
            </a:extLst>
          </p:cNvPr>
          <p:cNvSpPr/>
          <p:nvPr/>
        </p:nvSpPr>
        <p:spPr>
          <a:xfrm>
            <a:off x="5247737" y="1194447"/>
            <a:ext cx="41173" cy="639000"/>
          </a:xfrm>
          <a:custGeom>
            <a:avLst/>
            <a:gdLst>
              <a:gd name="connsiteX0" fmla="*/ 32895 w 41172"/>
              <a:gd name="connsiteY0" fmla="*/ 631769 h 639000"/>
              <a:gd name="connsiteX1" fmla="*/ 32895 w 41172"/>
              <a:gd name="connsiteY1" fmla="*/ 8447 h 639000"/>
              <a:gd name="connsiteX2" fmla="*/ 41130 w 41172"/>
              <a:gd name="connsiteY2" fmla="*/ 212 h 639000"/>
              <a:gd name="connsiteX3" fmla="*/ 8447 w 41172"/>
              <a:gd name="connsiteY3" fmla="*/ 212 h 639000"/>
              <a:gd name="connsiteX4" fmla="*/ 212 w 41172"/>
              <a:gd name="connsiteY4" fmla="*/ 8447 h 639000"/>
              <a:gd name="connsiteX5" fmla="*/ 212 w 41172"/>
              <a:gd name="connsiteY5" fmla="*/ 631769 h 639000"/>
              <a:gd name="connsiteX6" fmla="*/ 8447 w 41172"/>
              <a:gd name="connsiteY6" fmla="*/ 640003 h 639000"/>
              <a:gd name="connsiteX7" fmla="*/ 41130 w 41172"/>
              <a:gd name="connsiteY7" fmla="*/ 640003 h 639000"/>
              <a:gd name="connsiteX8" fmla="*/ 32895 w 41172"/>
              <a:gd name="connsiteY8" fmla="*/ 631769 h 6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72" h="639000">
                <a:moveTo>
                  <a:pt x="32895" y="631769"/>
                </a:moveTo>
                <a:lnTo>
                  <a:pt x="32895" y="8447"/>
                </a:lnTo>
                <a:cubicBezTo>
                  <a:pt x="32895" y="3918"/>
                  <a:pt x="36601" y="212"/>
                  <a:pt x="41130" y="212"/>
                </a:cubicBezTo>
                <a:lnTo>
                  <a:pt x="8447" y="212"/>
                </a:lnTo>
                <a:cubicBezTo>
                  <a:pt x="3918" y="212"/>
                  <a:pt x="212" y="3918"/>
                  <a:pt x="212" y="8447"/>
                </a:cubicBezTo>
                <a:lnTo>
                  <a:pt x="212" y="631769"/>
                </a:lnTo>
                <a:cubicBezTo>
                  <a:pt x="212" y="636298"/>
                  <a:pt x="3918" y="640003"/>
                  <a:pt x="8447" y="640003"/>
                </a:cubicBezTo>
                <a:lnTo>
                  <a:pt x="41130" y="640003"/>
                </a:lnTo>
                <a:cubicBezTo>
                  <a:pt x="36601" y="640003"/>
                  <a:pt x="32895" y="636298"/>
                  <a:pt x="32895" y="631769"/>
                </a:cubicBezTo>
                <a:close/>
              </a:path>
            </a:pathLst>
          </a:custGeom>
          <a:solidFill>
            <a:srgbClr val="C3DDF4"/>
          </a:solidFill>
          <a:ln w="1637" cap="flat">
            <a:noFill/>
            <a:prstDash val="solid"/>
            <a:miter/>
          </a:ln>
        </p:spPr>
        <p:txBody>
          <a:bodyPr rtlCol="0" anchor="ctr"/>
          <a:lstStyle/>
          <a:p>
            <a:endParaRPr lang="sv-SE"/>
          </a:p>
        </p:txBody>
      </p:sp>
      <p:sp>
        <p:nvSpPr>
          <p:cNvPr id="71" name="Frihandsfigur: Form 70">
            <a:extLst>
              <a:ext uri="{FF2B5EF4-FFF2-40B4-BE49-F238E27FC236}">
                <a16:creationId xmlns:a16="http://schemas.microsoft.com/office/drawing/2014/main" id="{D1485686-3373-4BAA-9ACB-E4B31AC592D8}"/>
              </a:ext>
            </a:extLst>
          </p:cNvPr>
          <p:cNvSpPr/>
          <p:nvPr/>
        </p:nvSpPr>
        <p:spPr>
          <a:xfrm>
            <a:off x="5596101" y="1252373"/>
            <a:ext cx="141634" cy="26351"/>
          </a:xfrm>
          <a:custGeom>
            <a:avLst/>
            <a:gdLst>
              <a:gd name="connsiteX0" fmla="*/ 128148 w 141634"/>
              <a:gd name="connsiteY0" fmla="*/ 25939 h 26350"/>
              <a:gd name="connsiteX1" fmla="*/ 13587 w 141634"/>
              <a:gd name="connsiteY1" fmla="*/ 25939 h 26350"/>
              <a:gd name="connsiteX2" fmla="*/ 1235 w 141634"/>
              <a:gd name="connsiteY2" fmla="*/ 13587 h 26350"/>
              <a:gd name="connsiteX3" fmla="*/ 13587 w 141634"/>
              <a:gd name="connsiteY3" fmla="*/ 1235 h 26350"/>
              <a:gd name="connsiteX4" fmla="*/ 128148 w 141634"/>
              <a:gd name="connsiteY4" fmla="*/ 1235 h 26350"/>
              <a:gd name="connsiteX5" fmla="*/ 140499 w 141634"/>
              <a:gd name="connsiteY5" fmla="*/ 13587 h 26350"/>
              <a:gd name="connsiteX6" fmla="*/ 128148 w 141634"/>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634" h="26350">
                <a:moveTo>
                  <a:pt x="128148" y="25939"/>
                </a:moveTo>
                <a:lnTo>
                  <a:pt x="13587" y="25939"/>
                </a:lnTo>
                <a:cubicBezTo>
                  <a:pt x="6764" y="25939"/>
                  <a:pt x="1235" y="20410"/>
                  <a:pt x="1235" y="13587"/>
                </a:cubicBezTo>
                <a:cubicBezTo>
                  <a:pt x="1235" y="6766"/>
                  <a:pt x="6764" y="1235"/>
                  <a:pt x="13587" y="1235"/>
                </a:cubicBezTo>
                <a:lnTo>
                  <a:pt x="128148" y="1235"/>
                </a:lnTo>
                <a:cubicBezTo>
                  <a:pt x="134971" y="1235"/>
                  <a:pt x="140499" y="6766"/>
                  <a:pt x="140499" y="13587"/>
                </a:cubicBezTo>
                <a:cubicBezTo>
                  <a:pt x="140499" y="20410"/>
                  <a:pt x="134969" y="25939"/>
                  <a:pt x="128148" y="25939"/>
                </a:cubicBezTo>
                <a:close/>
              </a:path>
            </a:pathLst>
          </a:custGeom>
          <a:solidFill>
            <a:srgbClr val="DB722C"/>
          </a:solidFill>
          <a:ln w="9525" cap="flat">
            <a:noFill/>
            <a:prstDash val="solid"/>
            <a:miter/>
          </a:ln>
        </p:spPr>
        <p:txBody>
          <a:bodyPr rtlCol="0" anchor="ctr"/>
          <a:lstStyle/>
          <a:p>
            <a:endParaRPr lang="sv-SE"/>
          </a:p>
        </p:txBody>
      </p:sp>
      <p:sp>
        <p:nvSpPr>
          <p:cNvPr id="72" name="Frihandsfigur: Form 71">
            <a:extLst>
              <a:ext uri="{FF2B5EF4-FFF2-40B4-BE49-F238E27FC236}">
                <a16:creationId xmlns:a16="http://schemas.microsoft.com/office/drawing/2014/main" id="{6D2285A5-B30E-44CE-BBE4-38CCB8DAD660}"/>
              </a:ext>
            </a:extLst>
          </p:cNvPr>
          <p:cNvSpPr/>
          <p:nvPr/>
        </p:nvSpPr>
        <p:spPr>
          <a:xfrm>
            <a:off x="5596101" y="1294368"/>
            <a:ext cx="141634" cy="26351"/>
          </a:xfrm>
          <a:custGeom>
            <a:avLst/>
            <a:gdLst>
              <a:gd name="connsiteX0" fmla="*/ 128148 w 141634"/>
              <a:gd name="connsiteY0" fmla="*/ 25939 h 26350"/>
              <a:gd name="connsiteX1" fmla="*/ 13587 w 141634"/>
              <a:gd name="connsiteY1" fmla="*/ 25939 h 26350"/>
              <a:gd name="connsiteX2" fmla="*/ 1235 w 141634"/>
              <a:gd name="connsiteY2" fmla="*/ 13587 h 26350"/>
              <a:gd name="connsiteX3" fmla="*/ 13587 w 141634"/>
              <a:gd name="connsiteY3" fmla="*/ 1235 h 26350"/>
              <a:gd name="connsiteX4" fmla="*/ 128148 w 141634"/>
              <a:gd name="connsiteY4" fmla="*/ 1235 h 26350"/>
              <a:gd name="connsiteX5" fmla="*/ 140499 w 141634"/>
              <a:gd name="connsiteY5" fmla="*/ 13587 h 26350"/>
              <a:gd name="connsiteX6" fmla="*/ 128148 w 141634"/>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634" h="26350">
                <a:moveTo>
                  <a:pt x="128148" y="25939"/>
                </a:moveTo>
                <a:lnTo>
                  <a:pt x="13587" y="25939"/>
                </a:lnTo>
                <a:cubicBezTo>
                  <a:pt x="6764" y="25939"/>
                  <a:pt x="1235" y="20408"/>
                  <a:pt x="1235" y="13587"/>
                </a:cubicBezTo>
                <a:cubicBezTo>
                  <a:pt x="1235" y="6764"/>
                  <a:pt x="6764" y="1235"/>
                  <a:pt x="13587" y="1235"/>
                </a:cubicBezTo>
                <a:lnTo>
                  <a:pt x="128148" y="1235"/>
                </a:lnTo>
                <a:cubicBezTo>
                  <a:pt x="134971" y="1235"/>
                  <a:pt x="140499" y="6764"/>
                  <a:pt x="140499" y="13587"/>
                </a:cubicBezTo>
                <a:cubicBezTo>
                  <a:pt x="140499" y="20408"/>
                  <a:pt x="134969" y="25939"/>
                  <a:pt x="128148" y="25939"/>
                </a:cubicBezTo>
                <a:close/>
              </a:path>
            </a:pathLst>
          </a:custGeom>
          <a:solidFill>
            <a:srgbClr val="DB722C"/>
          </a:solidFill>
          <a:ln w="9525" cap="flat">
            <a:noFill/>
            <a:prstDash val="solid"/>
            <a:miter/>
          </a:ln>
        </p:spPr>
        <p:txBody>
          <a:bodyPr rtlCol="0" anchor="ctr"/>
          <a:lstStyle/>
          <a:p>
            <a:endParaRPr lang="sv-SE"/>
          </a:p>
        </p:txBody>
      </p:sp>
      <p:sp>
        <p:nvSpPr>
          <p:cNvPr id="73" name="Frihandsfigur: Form 72">
            <a:extLst>
              <a:ext uri="{FF2B5EF4-FFF2-40B4-BE49-F238E27FC236}">
                <a16:creationId xmlns:a16="http://schemas.microsoft.com/office/drawing/2014/main" id="{A0255049-2609-4C79-9AC5-BE0AF5FD0E77}"/>
              </a:ext>
            </a:extLst>
          </p:cNvPr>
          <p:cNvSpPr/>
          <p:nvPr/>
        </p:nvSpPr>
        <p:spPr>
          <a:xfrm>
            <a:off x="5596101" y="1336361"/>
            <a:ext cx="141634" cy="26351"/>
          </a:xfrm>
          <a:custGeom>
            <a:avLst/>
            <a:gdLst>
              <a:gd name="connsiteX0" fmla="*/ 128148 w 141634"/>
              <a:gd name="connsiteY0" fmla="*/ 25939 h 26350"/>
              <a:gd name="connsiteX1" fmla="*/ 13587 w 141634"/>
              <a:gd name="connsiteY1" fmla="*/ 25939 h 26350"/>
              <a:gd name="connsiteX2" fmla="*/ 1235 w 141634"/>
              <a:gd name="connsiteY2" fmla="*/ 13587 h 26350"/>
              <a:gd name="connsiteX3" fmla="*/ 13587 w 141634"/>
              <a:gd name="connsiteY3" fmla="*/ 1235 h 26350"/>
              <a:gd name="connsiteX4" fmla="*/ 128148 w 141634"/>
              <a:gd name="connsiteY4" fmla="*/ 1235 h 26350"/>
              <a:gd name="connsiteX5" fmla="*/ 140499 w 141634"/>
              <a:gd name="connsiteY5" fmla="*/ 13587 h 26350"/>
              <a:gd name="connsiteX6" fmla="*/ 128148 w 141634"/>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634" h="26350">
                <a:moveTo>
                  <a:pt x="128148" y="25939"/>
                </a:moveTo>
                <a:lnTo>
                  <a:pt x="13587" y="25939"/>
                </a:lnTo>
                <a:cubicBezTo>
                  <a:pt x="6764" y="25939"/>
                  <a:pt x="1235" y="20408"/>
                  <a:pt x="1235" y="13587"/>
                </a:cubicBezTo>
                <a:cubicBezTo>
                  <a:pt x="1235" y="6766"/>
                  <a:pt x="6764" y="1235"/>
                  <a:pt x="13587" y="1235"/>
                </a:cubicBezTo>
                <a:lnTo>
                  <a:pt x="128148" y="1235"/>
                </a:lnTo>
                <a:cubicBezTo>
                  <a:pt x="134971" y="1235"/>
                  <a:pt x="140499" y="6766"/>
                  <a:pt x="140499" y="13587"/>
                </a:cubicBezTo>
                <a:cubicBezTo>
                  <a:pt x="140499" y="20410"/>
                  <a:pt x="134969" y="25939"/>
                  <a:pt x="128148" y="25939"/>
                </a:cubicBezTo>
                <a:close/>
              </a:path>
            </a:pathLst>
          </a:custGeom>
          <a:solidFill>
            <a:srgbClr val="DB722C"/>
          </a:solidFill>
          <a:ln w="9525" cap="flat">
            <a:noFill/>
            <a:prstDash val="solid"/>
            <a:miter/>
          </a:ln>
        </p:spPr>
        <p:txBody>
          <a:bodyPr rtlCol="0" anchor="ctr"/>
          <a:lstStyle/>
          <a:p>
            <a:endParaRPr lang="sv-SE"/>
          </a:p>
        </p:txBody>
      </p:sp>
      <p:sp>
        <p:nvSpPr>
          <p:cNvPr id="74" name="Frihandsfigur: Form 73">
            <a:extLst>
              <a:ext uri="{FF2B5EF4-FFF2-40B4-BE49-F238E27FC236}">
                <a16:creationId xmlns:a16="http://schemas.microsoft.com/office/drawing/2014/main" id="{3FBD88E6-BC7D-4DE6-8B0C-432F49856C16}"/>
              </a:ext>
            </a:extLst>
          </p:cNvPr>
          <p:cNvSpPr/>
          <p:nvPr/>
        </p:nvSpPr>
        <p:spPr>
          <a:xfrm>
            <a:off x="5596101" y="1378355"/>
            <a:ext cx="141634" cy="26351"/>
          </a:xfrm>
          <a:custGeom>
            <a:avLst/>
            <a:gdLst>
              <a:gd name="connsiteX0" fmla="*/ 128148 w 141634"/>
              <a:gd name="connsiteY0" fmla="*/ 25939 h 26350"/>
              <a:gd name="connsiteX1" fmla="*/ 13587 w 141634"/>
              <a:gd name="connsiteY1" fmla="*/ 25939 h 26350"/>
              <a:gd name="connsiteX2" fmla="*/ 1235 w 141634"/>
              <a:gd name="connsiteY2" fmla="*/ 13587 h 26350"/>
              <a:gd name="connsiteX3" fmla="*/ 13587 w 141634"/>
              <a:gd name="connsiteY3" fmla="*/ 1235 h 26350"/>
              <a:gd name="connsiteX4" fmla="*/ 128148 w 141634"/>
              <a:gd name="connsiteY4" fmla="*/ 1235 h 26350"/>
              <a:gd name="connsiteX5" fmla="*/ 140499 w 141634"/>
              <a:gd name="connsiteY5" fmla="*/ 13587 h 26350"/>
              <a:gd name="connsiteX6" fmla="*/ 128148 w 141634"/>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634" h="26350">
                <a:moveTo>
                  <a:pt x="128148" y="25939"/>
                </a:moveTo>
                <a:lnTo>
                  <a:pt x="13587" y="25939"/>
                </a:lnTo>
                <a:cubicBezTo>
                  <a:pt x="6764" y="25939"/>
                  <a:pt x="1235" y="20408"/>
                  <a:pt x="1235" y="13587"/>
                </a:cubicBezTo>
                <a:cubicBezTo>
                  <a:pt x="1235" y="6764"/>
                  <a:pt x="6764" y="1235"/>
                  <a:pt x="13587" y="1235"/>
                </a:cubicBezTo>
                <a:lnTo>
                  <a:pt x="128148" y="1235"/>
                </a:lnTo>
                <a:cubicBezTo>
                  <a:pt x="134971" y="1235"/>
                  <a:pt x="140499" y="6764"/>
                  <a:pt x="140499" y="13587"/>
                </a:cubicBezTo>
                <a:cubicBezTo>
                  <a:pt x="140499" y="20408"/>
                  <a:pt x="134969" y="25939"/>
                  <a:pt x="128148" y="25939"/>
                </a:cubicBezTo>
                <a:close/>
              </a:path>
            </a:pathLst>
          </a:custGeom>
          <a:solidFill>
            <a:srgbClr val="DB722C"/>
          </a:solidFill>
          <a:ln w="9525" cap="flat">
            <a:noFill/>
            <a:prstDash val="solid"/>
            <a:miter/>
          </a:ln>
        </p:spPr>
        <p:txBody>
          <a:bodyPr rtlCol="0" anchor="ctr"/>
          <a:lstStyle/>
          <a:p>
            <a:endParaRPr lang="sv-SE"/>
          </a:p>
        </p:txBody>
      </p:sp>
      <p:sp>
        <p:nvSpPr>
          <p:cNvPr id="75" name="Frihandsfigur: Form 74">
            <a:extLst>
              <a:ext uri="{FF2B5EF4-FFF2-40B4-BE49-F238E27FC236}">
                <a16:creationId xmlns:a16="http://schemas.microsoft.com/office/drawing/2014/main" id="{ADF8748D-C5F5-4C10-8E27-D79F107930E1}"/>
              </a:ext>
            </a:extLst>
          </p:cNvPr>
          <p:cNvSpPr/>
          <p:nvPr/>
        </p:nvSpPr>
        <p:spPr>
          <a:xfrm>
            <a:off x="5304119" y="1671490"/>
            <a:ext cx="219039" cy="26351"/>
          </a:xfrm>
          <a:custGeom>
            <a:avLst/>
            <a:gdLst>
              <a:gd name="connsiteX0" fmla="*/ 206537 w 219038"/>
              <a:gd name="connsiteY0" fmla="*/ 25939 h 26350"/>
              <a:gd name="connsiteX1" fmla="*/ 13587 w 219038"/>
              <a:gd name="connsiteY1" fmla="*/ 25939 h 26350"/>
              <a:gd name="connsiteX2" fmla="*/ 1235 w 219038"/>
              <a:gd name="connsiteY2" fmla="*/ 13587 h 26350"/>
              <a:gd name="connsiteX3" fmla="*/ 13587 w 219038"/>
              <a:gd name="connsiteY3" fmla="*/ 1235 h 26350"/>
              <a:gd name="connsiteX4" fmla="*/ 206535 w 219038"/>
              <a:gd name="connsiteY4" fmla="*/ 1235 h 26350"/>
              <a:gd name="connsiteX5" fmla="*/ 218887 w 219038"/>
              <a:gd name="connsiteY5" fmla="*/ 13587 h 26350"/>
              <a:gd name="connsiteX6" fmla="*/ 206537 w 219038"/>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38" h="26350">
                <a:moveTo>
                  <a:pt x="206537" y="25939"/>
                </a:moveTo>
                <a:lnTo>
                  <a:pt x="13587" y="25939"/>
                </a:lnTo>
                <a:cubicBezTo>
                  <a:pt x="6764" y="25939"/>
                  <a:pt x="1235" y="20408"/>
                  <a:pt x="1235" y="13587"/>
                </a:cubicBezTo>
                <a:cubicBezTo>
                  <a:pt x="1235" y="6766"/>
                  <a:pt x="6764" y="1235"/>
                  <a:pt x="13587" y="1235"/>
                </a:cubicBezTo>
                <a:lnTo>
                  <a:pt x="206535" y="1235"/>
                </a:lnTo>
                <a:cubicBezTo>
                  <a:pt x="213359" y="1235"/>
                  <a:pt x="218887" y="6766"/>
                  <a:pt x="218887" y="13587"/>
                </a:cubicBezTo>
                <a:cubicBezTo>
                  <a:pt x="218889" y="20408"/>
                  <a:pt x="213359" y="25939"/>
                  <a:pt x="206537" y="25939"/>
                </a:cubicBezTo>
                <a:close/>
              </a:path>
            </a:pathLst>
          </a:custGeom>
          <a:solidFill>
            <a:srgbClr val="52BBEF"/>
          </a:solidFill>
          <a:ln w="9525" cap="flat">
            <a:noFill/>
            <a:prstDash val="solid"/>
            <a:miter/>
          </a:ln>
        </p:spPr>
        <p:txBody>
          <a:bodyPr rtlCol="0" anchor="ctr"/>
          <a:lstStyle/>
          <a:p>
            <a:endParaRPr lang="sv-SE"/>
          </a:p>
        </p:txBody>
      </p:sp>
      <p:sp>
        <p:nvSpPr>
          <p:cNvPr id="76" name="Frihandsfigur: Form 75">
            <a:extLst>
              <a:ext uri="{FF2B5EF4-FFF2-40B4-BE49-F238E27FC236}">
                <a16:creationId xmlns:a16="http://schemas.microsoft.com/office/drawing/2014/main" id="{673828BF-5F9B-4FFC-940C-B6181372756C}"/>
              </a:ext>
            </a:extLst>
          </p:cNvPr>
          <p:cNvSpPr/>
          <p:nvPr/>
        </p:nvSpPr>
        <p:spPr>
          <a:xfrm>
            <a:off x="5304119" y="1713483"/>
            <a:ext cx="219039" cy="26351"/>
          </a:xfrm>
          <a:custGeom>
            <a:avLst/>
            <a:gdLst>
              <a:gd name="connsiteX0" fmla="*/ 206537 w 219038"/>
              <a:gd name="connsiteY0" fmla="*/ 25939 h 26350"/>
              <a:gd name="connsiteX1" fmla="*/ 13587 w 219038"/>
              <a:gd name="connsiteY1" fmla="*/ 25939 h 26350"/>
              <a:gd name="connsiteX2" fmla="*/ 1235 w 219038"/>
              <a:gd name="connsiteY2" fmla="*/ 13587 h 26350"/>
              <a:gd name="connsiteX3" fmla="*/ 13587 w 219038"/>
              <a:gd name="connsiteY3" fmla="*/ 1235 h 26350"/>
              <a:gd name="connsiteX4" fmla="*/ 206535 w 219038"/>
              <a:gd name="connsiteY4" fmla="*/ 1235 h 26350"/>
              <a:gd name="connsiteX5" fmla="*/ 218887 w 219038"/>
              <a:gd name="connsiteY5" fmla="*/ 13587 h 26350"/>
              <a:gd name="connsiteX6" fmla="*/ 206537 w 219038"/>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38" h="26350">
                <a:moveTo>
                  <a:pt x="206537" y="25939"/>
                </a:moveTo>
                <a:lnTo>
                  <a:pt x="13587" y="25939"/>
                </a:lnTo>
                <a:cubicBezTo>
                  <a:pt x="6764" y="25939"/>
                  <a:pt x="1235" y="20410"/>
                  <a:pt x="1235" y="13587"/>
                </a:cubicBezTo>
                <a:cubicBezTo>
                  <a:pt x="1235" y="6766"/>
                  <a:pt x="6764" y="1235"/>
                  <a:pt x="13587" y="1235"/>
                </a:cubicBezTo>
                <a:lnTo>
                  <a:pt x="206535" y="1235"/>
                </a:lnTo>
                <a:cubicBezTo>
                  <a:pt x="213359" y="1235"/>
                  <a:pt x="218887" y="6766"/>
                  <a:pt x="218887" y="13587"/>
                </a:cubicBezTo>
                <a:cubicBezTo>
                  <a:pt x="218889" y="20410"/>
                  <a:pt x="213359" y="25939"/>
                  <a:pt x="206537" y="25939"/>
                </a:cubicBezTo>
                <a:close/>
              </a:path>
            </a:pathLst>
          </a:custGeom>
          <a:solidFill>
            <a:srgbClr val="52BBEF"/>
          </a:solidFill>
          <a:ln w="9525" cap="flat">
            <a:noFill/>
            <a:prstDash val="solid"/>
            <a:miter/>
          </a:ln>
        </p:spPr>
        <p:txBody>
          <a:bodyPr rtlCol="0" anchor="ctr"/>
          <a:lstStyle/>
          <a:p>
            <a:endParaRPr lang="sv-SE"/>
          </a:p>
        </p:txBody>
      </p:sp>
      <p:sp>
        <p:nvSpPr>
          <p:cNvPr id="77" name="Frihandsfigur: Form 76">
            <a:extLst>
              <a:ext uri="{FF2B5EF4-FFF2-40B4-BE49-F238E27FC236}">
                <a16:creationId xmlns:a16="http://schemas.microsoft.com/office/drawing/2014/main" id="{2855F41B-03AD-41B7-8C11-9DB3872FAB99}"/>
              </a:ext>
            </a:extLst>
          </p:cNvPr>
          <p:cNvSpPr/>
          <p:nvPr/>
        </p:nvSpPr>
        <p:spPr>
          <a:xfrm>
            <a:off x="5304119" y="1755477"/>
            <a:ext cx="219039" cy="26351"/>
          </a:xfrm>
          <a:custGeom>
            <a:avLst/>
            <a:gdLst>
              <a:gd name="connsiteX0" fmla="*/ 206537 w 219038"/>
              <a:gd name="connsiteY0" fmla="*/ 25939 h 26350"/>
              <a:gd name="connsiteX1" fmla="*/ 13587 w 219038"/>
              <a:gd name="connsiteY1" fmla="*/ 25939 h 26350"/>
              <a:gd name="connsiteX2" fmla="*/ 1235 w 219038"/>
              <a:gd name="connsiteY2" fmla="*/ 13587 h 26350"/>
              <a:gd name="connsiteX3" fmla="*/ 13587 w 219038"/>
              <a:gd name="connsiteY3" fmla="*/ 1235 h 26350"/>
              <a:gd name="connsiteX4" fmla="*/ 206535 w 219038"/>
              <a:gd name="connsiteY4" fmla="*/ 1235 h 26350"/>
              <a:gd name="connsiteX5" fmla="*/ 218887 w 219038"/>
              <a:gd name="connsiteY5" fmla="*/ 13587 h 26350"/>
              <a:gd name="connsiteX6" fmla="*/ 206537 w 219038"/>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38" h="26350">
                <a:moveTo>
                  <a:pt x="206537" y="25939"/>
                </a:moveTo>
                <a:lnTo>
                  <a:pt x="13587" y="25939"/>
                </a:lnTo>
                <a:cubicBezTo>
                  <a:pt x="6764" y="25939"/>
                  <a:pt x="1235" y="20410"/>
                  <a:pt x="1235" y="13587"/>
                </a:cubicBezTo>
                <a:cubicBezTo>
                  <a:pt x="1235" y="6765"/>
                  <a:pt x="6764" y="1235"/>
                  <a:pt x="13587" y="1235"/>
                </a:cubicBezTo>
                <a:lnTo>
                  <a:pt x="206535" y="1235"/>
                </a:lnTo>
                <a:cubicBezTo>
                  <a:pt x="213359" y="1235"/>
                  <a:pt x="218887" y="6765"/>
                  <a:pt x="218887" y="13587"/>
                </a:cubicBezTo>
                <a:cubicBezTo>
                  <a:pt x="218889" y="20408"/>
                  <a:pt x="213359" y="25939"/>
                  <a:pt x="206537" y="25939"/>
                </a:cubicBezTo>
                <a:close/>
              </a:path>
            </a:pathLst>
          </a:custGeom>
          <a:solidFill>
            <a:srgbClr val="52BBEF"/>
          </a:solidFill>
          <a:ln w="9525" cap="flat">
            <a:noFill/>
            <a:prstDash val="solid"/>
            <a:miter/>
          </a:ln>
        </p:spPr>
        <p:txBody>
          <a:bodyPr rtlCol="0" anchor="ctr"/>
          <a:lstStyle/>
          <a:p>
            <a:endParaRPr lang="sv-SE"/>
          </a:p>
        </p:txBody>
      </p:sp>
      <p:sp>
        <p:nvSpPr>
          <p:cNvPr id="78" name="Frihandsfigur: Form 77">
            <a:extLst>
              <a:ext uri="{FF2B5EF4-FFF2-40B4-BE49-F238E27FC236}">
                <a16:creationId xmlns:a16="http://schemas.microsoft.com/office/drawing/2014/main" id="{8082C400-590C-4FB2-B155-644E6B449ECA}"/>
              </a:ext>
            </a:extLst>
          </p:cNvPr>
          <p:cNvSpPr/>
          <p:nvPr/>
        </p:nvSpPr>
        <p:spPr>
          <a:xfrm>
            <a:off x="5534883" y="1451639"/>
            <a:ext cx="202570" cy="26351"/>
          </a:xfrm>
          <a:custGeom>
            <a:avLst/>
            <a:gdLst>
              <a:gd name="connsiteX0" fmla="*/ 189365 w 202569"/>
              <a:gd name="connsiteY0" fmla="*/ 25939 h 26350"/>
              <a:gd name="connsiteX1" fmla="*/ 13587 w 202569"/>
              <a:gd name="connsiteY1" fmla="*/ 25939 h 26350"/>
              <a:gd name="connsiteX2" fmla="*/ 1235 w 202569"/>
              <a:gd name="connsiteY2" fmla="*/ 13587 h 26350"/>
              <a:gd name="connsiteX3" fmla="*/ 13587 w 202569"/>
              <a:gd name="connsiteY3" fmla="*/ 1235 h 26350"/>
              <a:gd name="connsiteX4" fmla="*/ 189365 w 202569"/>
              <a:gd name="connsiteY4" fmla="*/ 1235 h 26350"/>
              <a:gd name="connsiteX5" fmla="*/ 201717 w 202569"/>
              <a:gd name="connsiteY5" fmla="*/ 13587 h 26350"/>
              <a:gd name="connsiteX6" fmla="*/ 189365 w 202569"/>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69" h="26350">
                <a:moveTo>
                  <a:pt x="189365" y="25939"/>
                </a:moveTo>
                <a:lnTo>
                  <a:pt x="13587" y="25939"/>
                </a:lnTo>
                <a:cubicBezTo>
                  <a:pt x="6764" y="25939"/>
                  <a:pt x="1235" y="20408"/>
                  <a:pt x="1235" y="13587"/>
                </a:cubicBezTo>
                <a:cubicBezTo>
                  <a:pt x="1235" y="6766"/>
                  <a:pt x="6764" y="1235"/>
                  <a:pt x="13587" y="1235"/>
                </a:cubicBezTo>
                <a:lnTo>
                  <a:pt x="189365" y="1235"/>
                </a:lnTo>
                <a:cubicBezTo>
                  <a:pt x="196188" y="1235"/>
                  <a:pt x="201717" y="6766"/>
                  <a:pt x="201717" y="13587"/>
                </a:cubicBezTo>
                <a:cubicBezTo>
                  <a:pt x="201717" y="20408"/>
                  <a:pt x="196186" y="25939"/>
                  <a:pt x="189365" y="25939"/>
                </a:cubicBezTo>
                <a:close/>
              </a:path>
            </a:pathLst>
          </a:custGeom>
          <a:solidFill>
            <a:srgbClr val="FE3745"/>
          </a:solidFill>
          <a:ln w="9525" cap="flat">
            <a:noFill/>
            <a:prstDash val="solid"/>
            <a:miter/>
          </a:ln>
        </p:spPr>
        <p:txBody>
          <a:bodyPr rtlCol="0" anchor="ctr"/>
          <a:lstStyle/>
          <a:p>
            <a:endParaRPr lang="sv-SE"/>
          </a:p>
        </p:txBody>
      </p:sp>
      <p:sp>
        <p:nvSpPr>
          <p:cNvPr id="79" name="Frihandsfigur: Form 78">
            <a:extLst>
              <a:ext uri="{FF2B5EF4-FFF2-40B4-BE49-F238E27FC236}">
                <a16:creationId xmlns:a16="http://schemas.microsoft.com/office/drawing/2014/main" id="{95362069-B45B-4B33-A165-92AAC13C5A72}"/>
              </a:ext>
            </a:extLst>
          </p:cNvPr>
          <p:cNvSpPr/>
          <p:nvPr/>
        </p:nvSpPr>
        <p:spPr>
          <a:xfrm>
            <a:off x="5534883" y="1493634"/>
            <a:ext cx="202570" cy="26351"/>
          </a:xfrm>
          <a:custGeom>
            <a:avLst/>
            <a:gdLst>
              <a:gd name="connsiteX0" fmla="*/ 189365 w 202569"/>
              <a:gd name="connsiteY0" fmla="*/ 25939 h 26350"/>
              <a:gd name="connsiteX1" fmla="*/ 13587 w 202569"/>
              <a:gd name="connsiteY1" fmla="*/ 25939 h 26350"/>
              <a:gd name="connsiteX2" fmla="*/ 1235 w 202569"/>
              <a:gd name="connsiteY2" fmla="*/ 13587 h 26350"/>
              <a:gd name="connsiteX3" fmla="*/ 13587 w 202569"/>
              <a:gd name="connsiteY3" fmla="*/ 1235 h 26350"/>
              <a:gd name="connsiteX4" fmla="*/ 189365 w 202569"/>
              <a:gd name="connsiteY4" fmla="*/ 1235 h 26350"/>
              <a:gd name="connsiteX5" fmla="*/ 201717 w 202569"/>
              <a:gd name="connsiteY5" fmla="*/ 13587 h 26350"/>
              <a:gd name="connsiteX6" fmla="*/ 189365 w 202569"/>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69" h="26350">
                <a:moveTo>
                  <a:pt x="189365" y="25939"/>
                </a:moveTo>
                <a:lnTo>
                  <a:pt x="13587" y="25939"/>
                </a:lnTo>
                <a:cubicBezTo>
                  <a:pt x="6764" y="25939"/>
                  <a:pt x="1235" y="20408"/>
                  <a:pt x="1235" y="13587"/>
                </a:cubicBezTo>
                <a:cubicBezTo>
                  <a:pt x="1235" y="6766"/>
                  <a:pt x="6764" y="1235"/>
                  <a:pt x="13587" y="1235"/>
                </a:cubicBezTo>
                <a:lnTo>
                  <a:pt x="189365" y="1235"/>
                </a:lnTo>
                <a:cubicBezTo>
                  <a:pt x="196188" y="1235"/>
                  <a:pt x="201717" y="6766"/>
                  <a:pt x="201717" y="13587"/>
                </a:cubicBezTo>
                <a:cubicBezTo>
                  <a:pt x="201717" y="20408"/>
                  <a:pt x="196186" y="25939"/>
                  <a:pt x="189365" y="25939"/>
                </a:cubicBezTo>
                <a:close/>
              </a:path>
            </a:pathLst>
          </a:custGeom>
          <a:solidFill>
            <a:srgbClr val="FE3745"/>
          </a:solidFill>
          <a:ln w="9525" cap="flat">
            <a:noFill/>
            <a:prstDash val="solid"/>
            <a:miter/>
          </a:ln>
        </p:spPr>
        <p:txBody>
          <a:bodyPr rtlCol="0" anchor="ctr"/>
          <a:lstStyle/>
          <a:p>
            <a:endParaRPr lang="sv-SE"/>
          </a:p>
        </p:txBody>
      </p:sp>
      <p:sp>
        <p:nvSpPr>
          <p:cNvPr id="80" name="Frihandsfigur: Form 79">
            <a:extLst>
              <a:ext uri="{FF2B5EF4-FFF2-40B4-BE49-F238E27FC236}">
                <a16:creationId xmlns:a16="http://schemas.microsoft.com/office/drawing/2014/main" id="{3476E2CF-BB23-4625-9EC0-DAF4F3C77A16}"/>
              </a:ext>
            </a:extLst>
          </p:cNvPr>
          <p:cNvSpPr/>
          <p:nvPr/>
        </p:nvSpPr>
        <p:spPr>
          <a:xfrm>
            <a:off x="5534883" y="1535627"/>
            <a:ext cx="202570" cy="26351"/>
          </a:xfrm>
          <a:custGeom>
            <a:avLst/>
            <a:gdLst>
              <a:gd name="connsiteX0" fmla="*/ 189365 w 202569"/>
              <a:gd name="connsiteY0" fmla="*/ 25939 h 26350"/>
              <a:gd name="connsiteX1" fmla="*/ 13587 w 202569"/>
              <a:gd name="connsiteY1" fmla="*/ 25939 h 26350"/>
              <a:gd name="connsiteX2" fmla="*/ 1235 w 202569"/>
              <a:gd name="connsiteY2" fmla="*/ 13587 h 26350"/>
              <a:gd name="connsiteX3" fmla="*/ 13587 w 202569"/>
              <a:gd name="connsiteY3" fmla="*/ 1235 h 26350"/>
              <a:gd name="connsiteX4" fmla="*/ 189365 w 202569"/>
              <a:gd name="connsiteY4" fmla="*/ 1235 h 26350"/>
              <a:gd name="connsiteX5" fmla="*/ 201717 w 202569"/>
              <a:gd name="connsiteY5" fmla="*/ 13587 h 26350"/>
              <a:gd name="connsiteX6" fmla="*/ 189365 w 202569"/>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69" h="26350">
                <a:moveTo>
                  <a:pt x="189365" y="25939"/>
                </a:moveTo>
                <a:lnTo>
                  <a:pt x="13587" y="25939"/>
                </a:lnTo>
                <a:cubicBezTo>
                  <a:pt x="6764" y="25939"/>
                  <a:pt x="1235" y="20407"/>
                  <a:pt x="1235" y="13587"/>
                </a:cubicBezTo>
                <a:cubicBezTo>
                  <a:pt x="1235" y="6764"/>
                  <a:pt x="6764" y="1235"/>
                  <a:pt x="13587" y="1235"/>
                </a:cubicBezTo>
                <a:lnTo>
                  <a:pt x="189365" y="1235"/>
                </a:lnTo>
                <a:cubicBezTo>
                  <a:pt x="196188" y="1235"/>
                  <a:pt x="201717" y="6764"/>
                  <a:pt x="201717" y="13587"/>
                </a:cubicBezTo>
                <a:cubicBezTo>
                  <a:pt x="201717" y="20407"/>
                  <a:pt x="196186" y="25939"/>
                  <a:pt x="189365" y="25939"/>
                </a:cubicBezTo>
                <a:close/>
              </a:path>
            </a:pathLst>
          </a:custGeom>
          <a:solidFill>
            <a:srgbClr val="FE3745"/>
          </a:solidFill>
          <a:ln w="9525" cap="flat">
            <a:noFill/>
            <a:prstDash val="solid"/>
            <a:miter/>
          </a:ln>
        </p:spPr>
        <p:txBody>
          <a:bodyPr rtlCol="0" anchor="ctr"/>
          <a:lstStyle/>
          <a:p>
            <a:endParaRPr lang="sv-SE"/>
          </a:p>
        </p:txBody>
      </p:sp>
      <p:sp>
        <p:nvSpPr>
          <p:cNvPr id="81" name="Frihandsfigur: Form 80">
            <a:extLst>
              <a:ext uri="{FF2B5EF4-FFF2-40B4-BE49-F238E27FC236}">
                <a16:creationId xmlns:a16="http://schemas.microsoft.com/office/drawing/2014/main" id="{6E3A0BCF-33EA-4D3F-BC04-63E95DC2B994}"/>
              </a:ext>
            </a:extLst>
          </p:cNvPr>
          <p:cNvSpPr/>
          <p:nvPr/>
        </p:nvSpPr>
        <p:spPr>
          <a:xfrm>
            <a:off x="5534883" y="1577620"/>
            <a:ext cx="202570" cy="26351"/>
          </a:xfrm>
          <a:custGeom>
            <a:avLst/>
            <a:gdLst>
              <a:gd name="connsiteX0" fmla="*/ 189365 w 202569"/>
              <a:gd name="connsiteY0" fmla="*/ 25939 h 26350"/>
              <a:gd name="connsiteX1" fmla="*/ 13587 w 202569"/>
              <a:gd name="connsiteY1" fmla="*/ 25939 h 26350"/>
              <a:gd name="connsiteX2" fmla="*/ 1235 w 202569"/>
              <a:gd name="connsiteY2" fmla="*/ 13587 h 26350"/>
              <a:gd name="connsiteX3" fmla="*/ 13587 w 202569"/>
              <a:gd name="connsiteY3" fmla="*/ 1235 h 26350"/>
              <a:gd name="connsiteX4" fmla="*/ 189365 w 202569"/>
              <a:gd name="connsiteY4" fmla="*/ 1235 h 26350"/>
              <a:gd name="connsiteX5" fmla="*/ 201717 w 202569"/>
              <a:gd name="connsiteY5" fmla="*/ 13587 h 26350"/>
              <a:gd name="connsiteX6" fmla="*/ 189365 w 202569"/>
              <a:gd name="connsiteY6" fmla="*/ 25939 h 2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69" h="26350">
                <a:moveTo>
                  <a:pt x="189365" y="25939"/>
                </a:moveTo>
                <a:lnTo>
                  <a:pt x="13587" y="25939"/>
                </a:lnTo>
                <a:cubicBezTo>
                  <a:pt x="6764" y="25939"/>
                  <a:pt x="1235" y="20408"/>
                  <a:pt x="1235" y="13587"/>
                </a:cubicBezTo>
                <a:cubicBezTo>
                  <a:pt x="1235" y="6766"/>
                  <a:pt x="6764" y="1235"/>
                  <a:pt x="13587" y="1235"/>
                </a:cubicBezTo>
                <a:lnTo>
                  <a:pt x="189365" y="1235"/>
                </a:lnTo>
                <a:cubicBezTo>
                  <a:pt x="196188" y="1235"/>
                  <a:pt x="201717" y="6766"/>
                  <a:pt x="201717" y="13587"/>
                </a:cubicBezTo>
                <a:cubicBezTo>
                  <a:pt x="201717" y="20408"/>
                  <a:pt x="196186" y="25939"/>
                  <a:pt x="189365" y="25939"/>
                </a:cubicBezTo>
                <a:close/>
              </a:path>
            </a:pathLst>
          </a:custGeom>
          <a:solidFill>
            <a:srgbClr val="FE3745"/>
          </a:solidFill>
          <a:ln w="9525" cap="flat">
            <a:noFill/>
            <a:prstDash val="solid"/>
            <a:miter/>
          </a:ln>
        </p:spPr>
        <p:txBody>
          <a:bodyPr rtlCol="0" anchor="ctr"/>
          <a:lstStyle/>
          <a:p>
            <a:endParaRPr lang="sv-SE"/>
          </a:p>
        </p:txBody>
      </p:sp>
      <p:sp>
        <p:nvSpPr>
          <p:cNvPr id="82" name="Frihandsfigur: Form 81">
            <a:extLst>
              <a:ext uri="{FF2B5EF4-FFF2-40B4-BE49-F238E27FC236}">
                <a16:creationId xmlns:a16="http://schemas.microsoft.com/office/drawing/2014/main" id="{DAA7DD96-9230-4C61-83CB-2DB0C2673EAE}"/>
              </a:ext>
            </a:extLst>
          </p:cNvPr>
          <p:cNvSpPr/>
          <p:nvPr/>
        </p:nvSpPr>
        <p:spPr>
          <a:xfrm>
            <a:off x="5294290" y="1452436"/>
            <a:ext cx="97168" cy="97168"/>
          </a:xfrm>
          <a:custGeom>
            <a:avLst/>
            <a:gdLst>
              <a:gd name="connsiteX0" fmla="*/ 1235 w 97167"/>
              <a:gd name="connsiteY0" fmla="*/ 97551 h 97167"/>
              <a:gd name="connsiteX1" fmla="*/ 49394 w 97167"/>
              <a:gd name="connsiteY1" fmla="*/ 97551 h 97167"/>
              <a:gd name="connsiteX2" fmla="*/ 97551 w 97167"/>
              <a:gd name="connsiteY2" fmla="*/ 49391 h 97167"/>
              <a:gd name="connsiteX3" fmla="*/ 97551 w 97167"/>
              <a:gd name="connsiteY3" fmla="*/ 1235 h 97167"/>
              <a:gd name="connsiteX4" fmla="*/ 1235 w 97167"/>
              <a:gd name="connsiteY4" fmla="*/ 97551 h 97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167" h="97167">
                <a:moveTo>
                  <a:pt x="1235" y="97551"/>
                </a:moveTo>
                <a:lnTo>
                  <a:pt x="49394" y="97551"/>
                </a:lnTo>
                <a:cubicBezTo>
                  <a:pt x="49394" y="70954"/>
                  <a:pt x="70954" y="49391"/>
                  <a:pt x="97551" y="49391"/>
                </a:cubicBezTo>
                <a:lnTo>
                  <a:pt x="97551" y="1235"/>
                </a:lnTo>
                <a:cubicBezTo>
                  <a:pt x="44361" y="1235"/>
                  <a:pt x="1235" y="44356"/>
                  <a:pt x="1235" y="97551"/>
                </a:cubicBezTo>
                <a:close/>
              </a:path>
            </a:pathLst>
          </a:custGeom>
          <a:solidFill>
            <a:srgbClr val="FE3745"/>
          </a:solidFill>
          <a:ln w="9525" cap="flat">
            <a:noFill/>
            <a:prstDash val="solid"/>
            <a:miter/>
          </a:ln>
        </p:spPr>
        <p:txBody>
          <a:bodyPr rtlCol="0" anchor="ctr"/>
          <a:lstStyle/>
          <a:p>
            <a:endParaRPr lang="sv-SE"/>
          </a:p>
        </p:txBody>
      </p:sp>
      <p:sp>
        <p:nvSpPr>
          <p:cNvPr id="83" name="Frihandsfigur: Form 82">
            <a:extLst>
              <a:ext uri="{FF2B5EF4-FFF2-40B4-BE49-F238E27FC236}">
                <a16:creationId xmlns:a16="http://schemas.microsoft.com/office/drawing/2014/main" id="{5F88572C-18FD-4B18-8B09-67C6B4017F24}"/>
              </a:ext>
            </a:extLst>
          </p:cNvPr>
          <p:cNvSpPr/>
          <p:nvPr/>
        </p:nvSpPr>
        <p:spPr>
          <a:xfrm>
            <a:off x="5416054" y="1429036"/>
            <a:ext cx="95521" cy="95521"/>
          </a:xfrm>
          <a:custGeom>
            <a:avLst/>
            <a:gdLst>
              <a:gd name="connsiteX0" fmla="*/ 212 w 95520"/>
              <a:gd name="connsiteY0" fmla="*/ 212 h 95520"/>
              <a:gd name="connsiteX1" fmla="*/ 212 w 95520"/>
              <a:gd name="connsiteY1" fmla="*/ 48370 h 95520"/>
              <a:gd name="connsiteX2" fmla="*/ 48370 w 95520"/>
              <a:gd name="connsiteY2" fmla="*/ 96527 h 95520"/>
              <a:gd name="connsiteX3" fmla="*/ 96530 w 95520"/>
              <a:gd name="connsiteY3" fmla="*/ 96527 h 95520"/>
              <a:gd name="connsiteX4" fmla="*/ 212 w 95520"/>
              <a:gd name="connsiteY4" fmla="*/ 212 h 95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20" h="95520">
                <a:moveTo>
                  <a:pt x="212" y="212"/>
                </a:moveTo>
                <a:lnTo>
                  <a:pt x="212" y="48370"/>
                </a:lnTo>
                <a:cubicBezTo>
                  <a:pt x="26810" y="48370"/>
                  <a:pt x="48370" y="69929"/>
                  <a:pt x="48370" y="96527"/>
                </a:cubicBezTo>
                <a:lnTo>
                  <a:pt x="96530" y="96527"/>
                </a:lnTo>
                <a:cubicBezTo>
                  <a:pt x="96530" y="43332"/>
                  <a:pt x="53406" y="212"/>
                  <a:pt x="212" y="212"/>
                </a:cubicBezTo>
                <a:close/>
              </a:path>
            </a:pathLst>
          </a:custGeom>
          <a:solidFill>
            <a:srgbClr val="91E0E8"/>
          </a:solidFill>
          <a:ln w="1637" cap="flat">
            <a:noFill/>
            <a:prstDash val="solid"/>
            <a:miter/>
          </a:ln>
        </p:spPr>
        <p:txBody>
          <a:bodyPr rtlCol="0" anchor="ctr"/>
          <a:lstStyle/>
          <a:p>
            <a:endParaRPr lang="sv-SE"/>
          </a:p>
        </p:txBody>
      </p:sp>
      <p:sp>
        <p:nvSpPr>
          <p:cNvPr id="84" name="Frihandsfigur: Form 83">
            <a:extLst>
              <a:ext uri="{FF2B5EF4-FFF2-40B4-BE49-F238E27FC236}">
                <a16:creationId xmlns:a16="http://schemas.microsoft.com/office/drawing/2014/main" id="{D19B66E0-4916-476F-9BCC-FF1E2E10B01F}"/>
              </a:ext>
            </a:extLst>
          </p:cNvPr>
          <p:cNvSpPr/>
          <p:nvPr/>
        </p:nvSpPr>
        <p:spPr>
          <a:xfrm>
            <a:off x="5294290" y="1548753"/>
            <a:ext cx="194335" cy="97168"/>
          </a:xfrm>
          <a:custGeom>
            <a:avLst/>
            <a:gdLst>
              <a:gd name="connsiteX0" fmla="*/ 145709 w 194335"/>
              <a:gd name="connsiteY0" fmla="*/ 1235 h 97167"/>
              <a:gd name="connsiteX1" fmla="*/ 97553 w 194335"/>
              <a:gd name="connsiteY1" fmla="*/ 49392 h 97167"/>
              <a:gd name="connsiteX2" fmla="*/ 49396 w 194335"/>
              <a:gd name="connsiteY2" fmla="*/ 1235 h 97167"/>
              <a:gd name="connsiteX3" fmla="*/ 1235 w 194335"/>
              <a:gd name="connsiteY3" fmla="*/ 1235 h 97167"/>
              <a:gd name="connsiteX4" fmla="*/ 97551 w 194335"/>
              <a:gd name="connsiteY4" fmla="*/ 97551 h 97167"/>
              <a:gd name="connsiteX5" fmla="*/ 193869 w 194335"/>
              <a:gd name="connsiteY5" fmla="*/ 1235 h 97167"/>
              <a:gd name="connsiteX6" fmla="*/ 145709 w 194335"/>
              <a:gd name="connsiteY6" fmla="*/ 1235 h 97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335" h="97167">
                <a:moveTo>
                  <a:pt x="145709" y="1235"/>
                </a:moveTo>
                <a:cubicBezTo>
                  <a:pt x="145709" y="27829"/>
                  <a:pt x="124151" y="49392"/>
                  <a:pt x="97553" y="49392"/>
                </a:cubicBezTo>
                <a:cubicBezTo>
                  <a:pt x="70955" y="49392"/>
                  <a:pt x="49396" y="27829"/>
                  <a:pt x="49396" y="1235"/>
                </a:cubicBezTo>
                <a:lnTo>
                  <a:pt x="1235" y="1235"/>
                </a:lnTo>
                <a:cubicBezTo>
                  <a:pt x="1235" y="54427"/>
                  <a:pt x="44361" y="97551"/>
                  <a:pt x="97551" y="97551"/>
                </a:cubicBezTo>
                <a:cubicBezTo>
                  <a:pt x="150745" y="97551"/>
                  <a:pt x="193869" y="54427"/>
                  <a:pt x="193869" y="1235"/>
                </a:cubicBezTo>
                <a:lnTo>
                  <a:pt x="145709" y="1235"/>
                </a:lnTo>
                <a:close/>
              </a:path>
            </a:pathLst>
          </a:custGeom>
          <a:solidFill>
            <a:srgbClr val="FFAF10"/>
          </a:solidFill>
          <a:ln w="9525" cap="flat">
            <a:noFill/>
            <a:prstDash val="solid"/>
            <a:miter/>
          </a:ln>
        </p:spPr>
        <p:txBody>
          <a:bodyPr rtlCol="0" anchor="ctr"/>
          <a:lstStyle/>
          <a:p>
            <a:endParaRPr lang="sv-SE"/>
          </a:p>
        </p:txBody>
      </p:sp>
      <p:sp>
        <p:nvSpPr>
          <p:cNvPr id="85" name="Frihandsfigur: Form 84">
            <a:extLst>
              <a:ext uri="{FF2B5EF4-FFF2-40B4-BE49-F238E27FC236}">
                <a16:creationId xmlns:a16="http://schemas.microsoft.com/office/drawing/2014/main" id="{47CE6227-9692-4B8E-B6F1-ED7F8525DFA1}"/>
              </a:ext>
            </a:extLst>
          </p:cNvPr>
          <p:cNvSpPr/>
          <p:nvPr/>
        </p:nvSpPr>
        <p:spPr>
          <a:xfrm>
            <a:off x="5309782" y="1263072"/>
            <a:ext cx="41173" cy="121871"/>
          </a:xfrm>
          <a:custGeom>
            <a:avLst/>
            <a:gdLst>
              <a:gd name="connsiteX0" fmla="*/ 41061 w 41172"/>
              <a:gd name="connsiteY0" fmla="*/ 121186 h 121871"/>
              <a:gd name="connsiteX1" fmla="*/ 41061 w 41172"/>
              <a:gd name="connsiteY1" fmla="*/ 6176 h 121871"/>
              <a:gd name="connsiteX2" fmla="*/ 36120 w 41172"/>
              <a:gd name="connsiteY2" fmla="*/ 1235 h 121871"/>
              <a:gd name="connsiteX3" fmla="*/ 6176 w 41172"/>
              <a:gd name="connsiteY3" fmla="*/ 1235 h 121871"/>
              <a:gd name="connsiteX4" fmla="*/ 1235 w 41172"/>
              <a:gd name="connsiteY4" fmla="*/ 6176 h 121871"/>
              <a:gd name="connsiteX5" fmla="*/ 1235 w 41172"/>
              <a:gd name="connsiteY5" fmla="*/ 121186 h 121871"/>
              <a:gd name="connsiteX6" fmla="*/ 41061 w 41172"/>
              <a:gd name="connsiteY6" fmla="*/ 121186 h 12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72" h="121871">
                <a:moveTo>
                  <a:pt x="41061" y="121186"/>
                </a:moveTo>
                <a:lnTo>
                  <a:pt x="41061" y="6176"/>
                </a:lnTo>
                <a:cubicBezTo>
                  <a:pt x="41061" y="3459"/>
                  <a:pt x="38837" y="1235"/>
                  <a:pt x="36120" y="1235"/>
                </a:cubicBezTo>
                <a:lnTo>
                  <a:pt x="6176" y="1235"/>
                </a:lnTo>
                <a:cubicBezTo>
                  <a:pt x="3458" y="1235"/>
                  <a:pt x="1235" y="3459"/>
                  <a:pt x="1235" y="6176"/>
                </a:cubicBezTo>
                <a:lnTo>
                  <a:pt x="1235" y="121186"/>
                </a:lnTo>
                <a:lnTo>
                  <a:pt x="41061" y="121186"/>
                </a:lnTo>
                <a:close/>
              </a:path>
            </a:pathLst>
          </a:custGeom>
          <a:solidFill>
            <a:srgbClr val="FFAF10"/>
          </a:solidFill>
          <a:ln w="9525" cap="flat">
            <a:noFill/>
            <a:prstDash val="solid"/>
            <a:miter/>
          </a:ln>
        </p:spPr>
        <p:txBody>
          <a:bodyPr rtlCol="0" anchor="ctr"/>
          <a:lstStyle/>
          <a:p>
            <a:endParaRPr lang="sv-SE"/>
          </a:p>
        </p:txBody>
      </p:sp>
      <p:sp>
        <p:nvSpPr>
          <p:cNvPr id="86" name="Frihandsfigur: Form 85">
            <a:extLst>
              <a:ext uri="{FF2B5EF4-FFF2-40B4-BE49-F238E27FC236}">
                <a16:creationId xmlns:a16="http://schemas.microsoft.com/office/drawing/2014/main" id="{438C2F8B-D53C-40A8-8CFC-459972B15D6D}"/>
              </a:ext>
            </a:extLst>
          </p:cNvPr>
          <p:cNvSpPr/>
          <p:nvPr/>
        </p:nvSpPr>
        <p:spPr>
          <a:xfrm>
            <a:off x="5375229" y="1295386"/>
            <a:ext cx="39526" cy="88933"/>
          </a:xfrm>
          <a:custGeom>
            <a:avLst/>
            <a:gdLst>
              <a:gd name="connsiteX0" fmla="*/ 40036 w 39525"/>
              <a:gd name="connsiteY0" fmla="*/ 88872 h 88933"/>
              <a:gd name="connsiteX1" fmla="*/ 40036 w 39525"/>
              <a:gd name="connsiteY1" fmla="*/ 5153 h 88933"/>
              <a:gd name="connsiteX2" fmla="*/ 35095 w 39525"/>
              <a:gd name="connsiteY2" fmla="*/ 212 h 88933"/>
              <a:gd name="connsiteX3" fmla="*/ 5153 w 39525"/>
              <a:gd name="connsiteY3" fmla="*/ 212 h 88933"/>
              <a:gd name="connsiteX4" fmla="*/ 212 w 39525"/>
              <a:gd name="connsiteY4" fmla="*/ 5153 h 88933"/>
              <a:gd name="connsiteX5" fmla="*/ 212 w 39525"/>
              <a:gd name="connsiteY5" fmla="*/ 88872 h 88933"/>
              <a:gd name="connsiteX6" fmla="*/ 40036 w 39525"/>
              <a:gd name="connsiteY6" fmla="*/ 88872 h 88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25" h="88933">
                <a:moveTo>
                  <a:pt x="40036" y="88872"/>
                </a:moveTo>
                <a:lnTo>
                  <a:pt x="40036" y="5153"/>
                </a:lnTo>
                <a:cubicBezTo>
                  <a:pt x="40036" y="2436"/>
                  <a:pt x="37813" y="212"/>
                  <a:pt x="35095" y="212"/>
                </a:cubicBezTo>
                <a:lnTo>
                  <a:pt x="5153" y="212"/>
                </a:lnTo>
                <a:cubicBezTo>
                  <a:pt x="2436" y="212"/>
                  <a:pt x="212" y="2436"/>
                  <a:pt x="212" y="5153"/>
                </a:cubicBezTo>
                <a:lnTo>
                  <a:pt x="212" y="88872"/>
                </a:lnTo>
                <a:lnTo>
                  <a:pt x="40036" y="88872"/>
                </a:lnTo>
                <a:close/>
              </a:path>
            </a:pathLst>
          </a:custGeom>
          <a:solidFill>
            <a:srgbClr val="FE3745"/>
          </a:solidFill>
          <a:ln w="1637" cap="flat">
            <a:noFill/>
            <a:prstDash val="solid"/>
            <a:miter/>
          </a:ln>
        </p:spPr>
        <p:txBody>
          <a:bodyPr rtlCol="0" anchor="ctr"/>
          <a:lstStyle/>
          <a:p>
            <a:endParaRPr lang="sv-SE"/>
          </a:p>
        </p:txBody>
      </p:sp>
      <p:sp>
        <p:nvSpPr>
          <p:cNvPr id="87" name="Frihandsfigur: Form 86">
            <a:extLst>
              <a:ext uri="{FF2B5EF4-FFF2-40B4-BE49-F238E27FC236}">
                <a16:creationId xmlns:a16="http://schemas.microsoft.com/office/drawing/2014/main" id="{A1B3879E-06BE-4A09-BE51-484952F3B30E}"/>
              </a:ext>
            </a:extLst>
          </p:cNvPr>
          <p:cNvSpPr/>
          <p:nvPr/>
        </p:nvSpPr>
        <p:spPr>
          <a:xfrm>
            <a:off x="5439649" y="1333265"/>
            <a:ext cx="39526" cy="51054"/>
          </a:xfrm>
          <a:custGeom>
            <a:avLst/>
            <a:gdLst>
              <a:gd name="connsiteX0" fmla="*/ 40036 w 39525"/>
              <a:gd name="connsiteY0" fmla="*/ 50993 h 51054"/>
              <a:gd name="connsiteX1" fmla="*/ 40036 w 39525"/>
              <a:gd name="connsiteY1" fmla="*/ 5153 h 51054"/>
              <a:gd name="connsiteX2" fmla="*/ 35095 w 39525"/>
              <a:gd name="connsiteY2" fmla="*/ 212 h 51054"/>
              <a:gd name="connsiteX3" fmla="*/ 5153 w 39525"/>
              <a:gd name="connsiteY3" fmla="*/ 212 h 51054"/>
              <a:gd name="connsiteX4" fmla="*/ 212 w 39525"/>
              <a:gd name="connsiteY4" fmla="*/ 5153 h 51054"/>
              <a:gd name="connsiteX5" fmla="*/ 212 w 39525"/>
              <a:gd name="connsiteY5" fmla="*/ 50993 h 51054"/>
              <a:gd name="connsiteX6" fmla="*/ 40036 w 39525"/>
              <a:gd name="connsiteY6" fmla="*/ 50993 h 5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25" h="51054">
                <a:moveTo>
                  <a:pt x="40036" y="50993"/>
                </a:moveTo>
                <a:lnTo>
                  <a:pt x="40036" y="5153"/>
                </a:lnTo>
                <a:cubicBezTo>
                  <a:pt x="40036" y="2436"/>
                  <a:pt x="37813" y="212"/>
                  <a:pt x="35095" y="212"/>
                </a:cubicBezTo>
                <a:lnTo>
                  <a:pt x="5153" y="212"/>
                </a:lnTo>
                <a:cubicBezTo>
                  <a:pt x="2436" y="212"/>
                  <a:pt x="212" y="2436"/>
                  <a:pt x="212" y="5153"/>
                </a:cubicBezTo>
                <a:lnTo>
                  <a:pt x="212" y="50993"/>
                </a:lnTo>
                <a:lnTo>
                  <a:pt x="40036" y="50993"/>
                </a:lnTo>
                <a:close/>
              </a:path>
            </a:pathLst>
          </a:custGeom>
          <a:solidFill>
            <a:srgbClr val="37C47A"/>
          </a:solidFill>
          <a:ln w="1637" cap="flat">
            <a:noFill/>
            <a:prstDash val="solid"/>
            <a:miter/>
          </a:ln>
        </p:spPr>
        <p:txBody>
          <a:bodyPr rtlCol="0" anchor="ctr"/>
          <a:lstStyle/>
          <a:p>
            <a:endParaRPr lang="sv-SE"/>
          </a:p>
        </p:txBody>
      </p:sp>
      <p:sp>
        <p:nvSpPr>
          <p:cNvPr id="88" name="Frihandsfigur: Form 87">
            <a:extLst>
              <a:ext uri="{FF2B5EF4-FFF2-40B4-BE49-F238E27FC236}">
                <a16:creationId xmlns:a16="http://schemas.microsoft.com/office/drawing/2014/main" id="{6B56C2F4-35D2-42F2-8EB8-984677478B64}"/>
              </a:ext>
            </a:extLst>
          </p:cNvPr>
          <p:cNvSpPr/>
          <p:nvPr/>
        </p:nvSpPr>
        <p:spPr>
          <a:xfrm>
            <a:off x="5504070" y="1264094"/>
            <a:ext cx="39526" cy="120224"/>
          </a:xfrm>
          <a:custGeom>
            <a:avLst/>
            <a:gdLst>
              <a:gd name="connsiteX0" fmla="*/ 40038 w 39525"/>
              <a:gd name="connsiteY0" fmla="*/ 120163 h 120224"/>
              <a:gd name="connsiteX1" fmla="*/ 40038 w 39525"/>
              <a:gd name="connsiteY1" fmla="*/ 5153 h 120224"/>
              <a:gd name="connsiteX2" fmla="*/ 35097 w 39525"/>
              <a:gd name="connsiteY2" fmla="*/ 212 h 120224"/>
              <a:gd name="connsiteX3" fmla="*/ 5153 w 39525"/>
              <a:gd name="connsiteY3" fmla="*/ 212 h 120224"/>
              <a:gd name="connsiteX4" fmla="*/ 212 w 39525"/>
              <a:gd name="connsiteY4" fmla="*/ 5153 h 120224"/>
              <a:gd name="connsiteX5" fmla="*/ 212 w 39525"/>
              <a:gd name="connsiteY5" fmla="*/ 120163 h 120224"/>
              <a:gd name="connsiteX6" fmla="*/ 40038 w 39525"/>
              <a:gd name="connsiteY6" fmla="*/ 120163 h 12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25" h="120224">
                <a:moveTo>
                  <a:pt x="40038" y="120163"/>
                </a:moveTo>
                <a:lnTo>
                  <a:pt x="40038" y="5153"/>
                </a:lnTo>
                <a:cubicBezTo>
                  <a:pt x="40038" y="2436"/>
                  <a:pt x="37815" y="212"/>
                  <a:pt x="35097" y="212"/>
                </a:cubicBezTo>
                <a:lnTo>
                  <a:pt x="5153" y="212"/>
                </a:lnTo>
                <a:cubicBezTo>
                  <a:pt x="2436" y="212"/>
                  <a:pt x="212" y="2436"/>
                  <a:pt x="212" y="5153"/>
                </a:cubicBezTo>
                <a:lnTo>
                  <a:pt x="212" y="120163"/>
                </a:lnTo>
                <a:lnTo>
                  <a:pt x="40038" y="120163"/>
                </a:lnTo>
                <a:close/>
              </a:path>
            </a:pathLst>
          </a:custGeom>
          <a:solidFill>
            <a:srgbClr val="91E0E8"/>
          </a:solidFill>
          <a:ln w="1637" cap="flat">
            <a:noFill/>
            <a:prstDash val="solid"/>
            <a:miter/>
          </a:ln>
        </p:spPr>
        <p:txBody>
          <a:bodyPr rtlCol="0" anchor="ctr"/>
          <a:lstStyle/>
          <a:p>
            <a:endParaRPr lang="sv-SE"/>
          </a:p>
        </p:txBody>
      </p:sp>
      <p:sp>
        <p:nvSpPr>
          <p:cNvPr id="89" name="Frihandsfigur: Form 88">
            <a:extLst>
              <a:ext uri="{FF2B5EF4-FFF2-40B4-BE49-F238E27FC236}">
                <a16:creationId xmlns:a16="http://schemas.microsoft.com/office/drawing/2014/main" id="{A21B1A79-E8EE-4DB2-A090-CE10C45C7E41}"/>
              </a:ext>
            </a:extLst>
          </p:cNvPr>
          <p:cNvSpPr/>
          <p:nvPr/>
        </p:nvSpPr>
        <p:spPr>
          <a:xfrm>
            <a:off x="5602069" y="1652531"/>
            <a:ext cx="90580" cy="90580"/>
          </a:xfrm>
          <a:custGeom>
            <a:avLst/>
            <a:gdLst>
              <a:gd name="connsiteX0" fmla="*/ 63717 w 90579"/>
              <a:gd name="connsiteY0" fmla="*/ 68658 h 90579"/>
              <a:gd name="connsiteX1" fmla="*/ 68658 w 90579"/>
              <a:gd name="connsiteY1" fmla="*/ 63717 h 90579"/>
              <a:gd name="connsiteX2" fmla="*/ 90992 w 90579"/>
              <a:gd name="connsiteY2" fmla="*/ 63717 h 90579"/>
              <a:gd name="connsiteX3" fmla="*/ 90992 w 90579"/>
              <a:gd name="connsiteY3" fmla="*/ 8447 h 90579"/>
              <a:gd name="connsiteX4" fmla="*/ 82757 w 90579"/>
              <a:gd name="connsiteY4" fmla="*/ 212 h 90579"/>
              <a:gd name="connsiteX5" fmla="*/ 8447 w 90579"/>
              <a:gd name="connsiteY5" fmla="*/ 212 h 90579"/>
              <a:gd name="connsiteX6" fmla="*/ 212 w 90579"/>
              <a:gd name="connsiteY6" fmla="*/ 8447 h 90579"/>
              <a:gd name="connsiteX7" fmla="*/ 212 w 90579"/>
              <a:gd name="connsiteY7" fmla="*/ 82757 h 90579"/>
              <a:gd name="connsiteX8" fmla="*/ 8447 w 90579"/>
              <a:gd name="connsiteY8" fmla="*/ 90992 h 90579"/>
              <a:gd name="connsiteX9" fmla="*/ 63717 w 90579"/>
              <a:gd name="connsiteY9" fmla="*/ 90992 h 90579"/>
              <a:gd name="connsiteX10" fmla="*/ 63717 w 90579"/>
              <a:gd name="connsiteY10" fmla="*/ 68658 h 9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579" h="90579">
                <a:moveTo>
                  <a:pt x="63717" y="68658"/>
                </a:moveTo>
                <a:cubicBezTo>
                  <a:pt x="63717" y="65934"/>
                  <a:pt x="65934" y="63717"/>
                  <a:pt x="68658" y="63717"/>
                </a:cubicBezTo>
                <a:lnTo>
                  <a:pt x="90992" y="63717"/>
                </a:lnTo>
                <a:lnTo>
                  <a:pt x="90992" y="8447"/>
                </a:lnTo>
                <a:cubicBezTo>
                  <a:pt x="90992" y="3918"/>
                  <a:pt x="87286" y="212"/>
                  <a:pt x="82757" y="212"/>
                </a:cubicBezTo>
                <a:lnTo>
                  <a:pt x="8447" y="212"/>
                </a:lnTo>
                <a:cubicBezTo>
                  <a:pt x="3918" y="212"/>
                  <a:pt x="212" y="3918"/>
                  <a:pt x="212" y="8447"/>
                </a:cubicBezTo>
                <a:lnTo>
                  <a:pt x="212" y="82757"/>
                </a:lnTo>
                <a:cubicBezTo>
                  <a:pt x="212" y="87286"/>
                  <a:pt x="3918" y="90992"/>
                  <a:pt x="8447" y="90992"/>
                </a:cubicBezTo>
                <a:lnTo>
                  <a:pt x="63717" y="90992"/>
                </a:lnTo>
                <a:lnTo>
                  <a:pt x="63717" y="68658"/>
                </a:lnTo>
                <a:close/>
              </a:path>
            </a:pathLst>
          </a:custGeom>
          <a:solidFill>
            <a:srgbClr val="FE3745"/>
          </a:solidFill>
          <a:ln w="1637" cap="flat">
            <a:noFill/>
            <a:prstDash val="solid"/>
            <a:miter/>
          </a:ln>
        </p:spPr>
        <p:txBody>
          <a:bodyPr rtlCol="0" anchor="ctr"/>
          <a:lstStyle/>
          <a:p>
            <a:endParaRPr lang="sv-SE"/>
          </a:p>
        </p:txBody>
      </p:sp>
      <p:sp>
        <p:nvSpPr>
          <p:cNvPr id="90" name="Frihandsfigur: Form 89">
            <a:extLst>
              <a:ext uri="{FF2B5EF4-FFF2-40B4-BE49-F238E27FC236}">
                <a16:creationId xmlns:a16="http://schemas.microsoft.com/office/drawing/2014/main" id="{847CA01A-E454-4559-B668-D77024B0451F}"/>
              </a:ext>
            </a:extLst>
          </p:cNvPr>
          <p:cNvSpPr/>
          <p:nvPr/>
        </p:nvSpPr>
        <p:spPr>
          <a:xfrm>
            <a:off x="5662280" y="1712742"/>
            <a:ext cx="60936" cy="60936"/>
          </a:xfrm>
          <a:custGeom>
            <a:avLst/>
            <a:gdLst>
              <a:gd name="connsiteX0" fmla="*/ 61968 w 60935"/>
              <a:gd name="connsiteY0" fmla="*/ 53733 h 60935"/>
              <a:gd name="connsiteX1" fmla="*/ 53733 w 60935"/>
              <a:gd name="connsiteY1" fmla="*/ 61968 h 60935"/>
              <a:gd name="connsiteX2" fmla="*/ 8447 w 60935"/>
              <a:gd name="connsiteY2" fmla="*/ 61968 h 60935"/>
              <a:gd name="connsiteX3" fmla="*/ 212 w 60935"/>
              <a:gd name="connsiteY3" fmla="*/ 53733 h 60935"/>
              <a:gd name="connsiteX4" fmla="*/ 212 w 60935"/>
              <a:gd name="connsiteY4" fmla="*/ 8447 h 60935"/>
              <a:gd name="connsiteX5" fmla="*/ 8447 w 60935"/>
              <a:gd name="connsiteY5" fmla="*/ 212 h 60935"/>
              <a:gd name="connsiteX6" fmla="*/ 53733 w 60935"/>
              <a:gd name="connsiteY6" fmla="*/ 212 h 60935"/>
              <a:gd name="connsiteX7" fmla="*/ 61968 w 60935"/>
              <a:gd name="connsiteY7" fmla="*/ 8447 h 60935"/>
              <a:gd name="connsiteX8" fmla="*/ 61968 w 60935"/>
              <a:gd name="connsiteY8" fmla="*/ 53733 h 6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35" h="60935">
                <a:moveTo>
                  <a:pt x="61968" y="53733"/>
                </a:moveTo>
                <a:cubicBezTo>
                  <a:pt x="61968" y="58262"/>
                  <a:pt x="58262" y="61968"/>
                  <a:pt x="53733" y="61968"/>
                </a:cubicBezTo>
                <a:lnTo>
                  <a:pt x="8447" y="61968"/>
                </a:lnTo>
                <a:cubicBezTo>
                  <a:pt x="3918" y="61968"/>
                  <a:pt x="212" y="58262"/>
                  <a:pt x="212" y="53733"/>
                </a:cubicBezTo>
                <a:lnTo>
                  <a:pt x="212" y="8447"/>
                </a:lnTo>
                <a:cubicBezTo>
                  <a:pt x="212" y="3918"/>
                  <a:pt x="3918" y="212"/>
                  <a:pt x="8447" y="212"/>
                </a:cubicBezTo>
                <a:lnTo>
                  <a:pt x="53733" y="212"/>
                </a:lnTo>
                <a:cubicBezTo>
                  <a:pt x="58262" y="212"/>
                  <a:pt x="61968" y="3918"/>
                  <a:pt x="61968" y="8447"/>
                </a:cubicBezTo>
                <a:lnTo>
                  <a:pt x="61968" y="53733"/>
                </a:lnTo>
                <a:close/>
              </a:path>
            </a:pathLst>
          </a:custGeom>
          <a:solidFill>
            <a:srgbClr val="37C47A"/>
          </a:solidFill>
          <a:ln w="1637" cap="flat">
            <a:noFill/>
            <a:prstDash val="solid"/>
            <a:miter/>
          </a:ln>
        </p:spPr>
        <p:txBody>
          <a:bodyPr rtlCol="0" anchor="ctr"/>
          <a:lstStyle/>
          <a:p>
            <a:endParaRPr lang="sv-SE"/>
          </a:p>
        </p:txBody>
      </p:sp>
      <p:sp>
        <p:nvSpPr>
          <p:cNvPr id="91" name="Frihandsfigur: Form 90">
            <a:extLst>
              <a:ext uri="{FF2B5EF4-FFF2-40B4-BE49-F238E27FC236}">
                <a16:creationId xmlns:a16="http://schemas.microsoft.com/office/drawing/2014/main" id="{81D0B139-0501-42F7-89E1-E014DF677FFC}"/>
              </a:ext>
            </a:extLst>
          </p:cNvPr>
          <p:cNvSpPr/>
          <p:nvPr/>
        </p:nvSpPr>
        <p:spPr>
          <a:xfrm>
            <a:off x="5289940" y="1379378"/>
            <a:ext cx="275034" cy="24704"/>
          </a:xfrm>
          <a:custGeom>
            <a:avLst/>
            <a:gdLst>
              <a:gd name="connsiteX0" fmla="*/ 262682 w 275033"/>
              <a:gd name="connsiteY0" fmla="*/ 24916 h 24703"/>
              <a:gd name="connsiteX1" fmla="*/ 12564 w 275033"/>
              <a:gd name="connsiteY1" fmla="*/ 24916 h 24703"/>
              <a:gd name="connsiteX2" fmla="*/ 212 w 275033"/>
              <a:gd name="connsiteY2" fmla="*/ 12564 h 24703"/>
              <a:gd name="connsiteX3" fmla="*/ 12564 w 275033"/>
              <a:gd name="connsiteY3" fmla="*/ 212 h 24703"/>
              <a:gd name="connsiteX4" fmla="*/ 262682 w 275033"/>
              <a:gd name="connsiteY4" fmla="*/ 212 h 24703"/>
              <a:gd name="connsiteX5" fmla="*/ 275034 w 275033"/>
              <a:gd name="connsiteY5" fmla="*/ 12564 h 24703"/>
              <a:gd name="connsiteX6" fmla="*/ 262682 w 275033"/>
              <a:gd name="connsiteY6" fmla="*/ 24916 h 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5033" h="24703">
                <a:moveTo>
                  <a:pt x="262682" y="24916"/>
                </a:moveTo>
                <a:lnTo>
                  <a:pt x="12564" y="24916"/>
                </a:lnTo>
                <a:cubicBezTo>
                  <a:pt x="5741" y="24916"/>
                  <a:pt x="212" y="19386"/>
                  <a:pt x="212" y="12564"/>
                </a:cubicBezTo>
                <a:cubicBezTo>
                  <a:pt x="212" y="5741"/>
                  <a:pt x="5741" y="212"/>
                  <a:pt x="12564" y="212"/>
                </a:cubicBezTo>
                <a:lnTo>
                  <a:pt x="262682" y="212"/>
                </a:lnTo>
                <a:cubicBezTo>
                  <a:pt x="269505" y="212"/>
                  <a:pt x="275034" y="5741"/>
                  <a:pt x="275034" y="12564"/>
                </a:cubicBezTo>
                <a:cubicBezTo>
                  <a:pt x="275034" y="19386"/>
                  <a:pt x="269505" y="24916"/>
                  <a:pt x="262682" y="24916"/>
                </a:cubicBezTo>
                <a:close/>
              </a:path>
            </a:pathLst>
          </a:custGeom>
          <a:solidFill>
            <a:srgbClr val="52BBEF"/>
          </a:solidFill>
          <a:ln w="1637" cap="flat">
            <a:noFill/>
            <a:prstDash val="solid"/>
            <a:miter/>
          </a:ln>
        </p:spPr>
        <p:txBody>
          <a:bodyPr rtlCol="0" anchor="ctr"/>
          <a:lstStyle/>
          <a:p>
            <a:endParaRPr lang="sv-SE"/>
          </a:p>
        </p:txBody>
      </p:sp>
      <p:grpSp>
        <p:nvGrpSpPr>
          <p:cNvPr id="92" name="Bild 25">
            <a:extLst>
              <a:ext uri="{FF2B5EF4-FFF2-40B4-BE49-F238E27FC236}">
                <a16:creationId xmlns:a16="http://schemas.microsoft.com/office/drawing/2014/main" id="{30DE7B31-BC1D-4CCA-8BC8-4B534598A6AF}"/>
              </a:ext>
            </a:extLst>
          </p:cNvPr>
          <p:cNvGrpSpPr/>
          <p:nvPr/>
        </p:nvGrpSpPr>
        <p:grpSpPr>
          <a:xfrm>
            <a:off x="4958412" y="2856124"/>
            <a:ext cx="942806" cy="942806"/>
            <a:chOff x="4958412" y="2856124"/>
            <a:chExt cx="942806" cy="942806"/>
          </a:xfrm>
        </p:grpSpPr>
        <p:sp>
          <p:nvSpPr>
            <p:cNvPr id="93" name="Frihandsfigur: Form 92">
              <a:extLst>
                <a:ext uri="{FF2B5EF4-FFF2-40B4-BE49-F238E27FC236}">
                  <a16:creationId xmlns:a16="http://schemas.microsoft.com/office/drawing/2014/main" id="{40C80F5C-BEF8-4D73-B4CE-231B9769EFB5}"/>
                </a:ext>
              </a:extLst>
            </p:cNvPr>
            <p:cNvSpPr/>
            <p:nvPr/>
          </p:nvSpPr>
          <p:spPr>
            <a:xfrm>
              <a:off x="5158420" y="2996931"/>
              <a:ext cx="541377" cy="580047"/>
            </a:xfrm>
            <a:custGeom>
              <a:avLst/>
              <a:gdLst>
                <a:gd name="connsiteX0" fmla="*/ 379425 w 541376"/>
                <a:gd name="connsiteY0" fmla="*/ 580047 h 580046"/>
                <a:gd name="connsiteX1" fmla="*/ 446208 w 541376"/>
                <a:gd name="connsiteY1" fmla="*/ 477909 h 580046"/>
                <a:gd name="connsiteX2" fmla="*/ 542454 w 541376"/>
                <a:gd name="connsiteY2" fmla="*/ 271670 h 580046"/>
                <a:gd name="connsiteX3" fmla="*/ 257647 w 541376"/>
                <a:gd name="connsiteY3" fmla="*/ 614 h 580046"/>
                <a:gd name="connsiteX4" fmla="*/ 338 w 541376"/>
                <a:gd name="connsiteY4" fmla="*/ 263813 h 580046"/>
                <a:gd name="connsiteX5" fmla="*/ 96584 w 541376"/>
                <a:gd name="connsiteY5" fmla="*/ 477909 h 580046"/>
                <a:gd name="connsiteX6" fmla="*/ 165329 w 541376"/>
                <a:gd name="connsiteY6" fmla="*/ 580047 h 580046"/>
                <a:gd name="connsiteX7" fmla="*/ 379425 w 541376"/>
                <a:gd name="connsiteY7" fmla="*/ 580047 h 580046"/>
                <a:gd name="connsiteX8" fmla="*/ 379425 w 541376"/>
                <a:gd name="connsiteY8" fmla="*/ 580047 h 58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1376" h="580046">
                  <a:moveTo>
                    <a:pt x="379425" y="580047"/>
                  </a:moveTo>
                  <a:cubicBezTo>
                    <a:pt x="391211" y="540764"/>
                    <a:pt x="414781" y="505409"/>
                    <a:pt x="446208" y="477909"/>
                  </a:cubicBezTo>
                  <a:cubicBezTo>
                    <a:pt x="505134" y="428804"/>
                    <a:pt x="542454" y="354166"/>
                    <a:pt x="542454" y="271670"/>
                  </a:cubicBezTo>
                  <a:cubicBezTo>
                    <a:pt x="542454" y="118465"/>
                    <a:pt x="414783" y="-7244"/>
                    <a:pt x="257647" y="614"/>
                  </a:cubicBezTo>
                  <a:cubicBezTo>
                    <a:pt x="118189" y="6506"/>
                    <a:pt x="4266" y="124357"/>
                    <a:pt x="338" y="263813"/>
                  </a:cubicBezTo>
                  <a:cubicBezTo>
                    <a:pt x="-1627" y="350238"/>
                    <a:pt x="35694" y="426841"/>
                    <a:pt x="96584" y="477909"/>
                  </a:cubicBezTo>
                  <a:cubicBezTo>
                    <a:pt x="129974" y="505407"/>
                    <a:pt x="153544" y="540762"/>
                    <a:pt x="165329" y="580047"/>
                  </a:cubicBezTo>
                  <a:lnTo>
                    <a:pt x="379425" y="580047"/>
                  </a:lnTo>
                  <a:lnTo>
                    <a:pt x="379425" y="580047"/>
                  </a:lnTo>
                  <a:close/>
                </a:path>
              </a:pathLst>
            </a:custGeom>
            <a:solidFill>
              <a:schemeClr val="accent4"/>
            </a:solidFill>
            <a:ln w="1823" cap="flat">
              <a:noFill/>
              <a:prstDash val="solid"/>
              <a:miter/>
            </a:ln>
          </p:spPr>
          <p:txBody>
            <a:bodyPr rtlCol="0" anchor="ctr"/>
            <a:lstStyle/>
            <a:p>
              <a:endParaRPr lang="sv-SE"/>
            </a:p>
          </p:txBody>
        </p:sp>
        <p:sp>
          <p:nvSpPr>
            <p:cNvPr id="94" name="Frihandsfigur: Form 93">
              <a:extLst>
                <a:ext uri="{FF2B5EF4-FFF2-40B4-BE49-F238E27FC236}">
                  <a16:creationId xmlns:a16="http://schemas.microsoft.com/office/drawing/2014/main" id="{93C0D9F9-B0B8-4304-9AF5-C2F73DE3A2C2}"/>
                </a:ext>
              </a:extLst>
            </p:cNvPr>
            <p:cNvSpPr/>
            <p:nvPr/>
          </p:nvSpPr>
          <p:spPr>
            <a:xfrm>
              <a:off x="5324679" y="3254589"/>
              <a:ext cx="211763" cy="325931"/>
            </a:xfrm>
            <a:custGeom>
              <a:avLst/>
              <a:gdLst>
                <a:gd name="connsiteX0" fmla="*/ 79601 w 211763"/>
                <a:gd name="connsiteY0" fmla="*/ 326317 h 325930"/>
                <a:gd name="connsiteX1" fmla="*/ 97279 w 211763"/>
                <a:gd name="connsiteY1" fmla="*/ 326317 h 325930"/>
                <a:gd name="connsiteX2" fmla="*/ 18711 w 211763"/>
                <a:gd name="connsiteY2" fmla="*/ 33655 h 325930"/>
                <a:gd name="connsiteX3" fmla="*/ 24604 w 211763"/>
                <a:gd name="connsiteY3" fmla="*/ 33655 h 325930"/>
                <a:gd name="connsiteX4" fmla="*/ 52101 w 211763"/>
                <a:gd name="connsiteY4" fmla="*/ 21870 h 325930"/>
                <a:gd name="connsiteX5" fmla="*/ 65851 w 211763"/>
                <a:gd name="connsiteY5" fmla="*/ 15977 h 325930"/>
                <a:gd name="connsiteX6" fmla="*/ 79601 w 211763"/>
                <a:gd name="connsiteY6" fmla="*/ 21870 h 325930"/>
                <a:gd name="connsiteX7" fmla="*/ 130669 w 211763"/>
                <a:gd name="connsiteY7" fmla="*/ 21870 h 325930"/>
                <a:gd name="connsiteX8" fmla="*/ 144419 w 211763"/>
                <a:gd name="connsiteY8" fmla="*/ 15977 h 325930"/>
                <a:gd name="connsiteX9" fmla="*/ 158169 w 211763"/>
                <a:gd name="connsiteY9" fmla="*/ 21870 h 325930"/>
                <a:gd name="connsiteX10" fmla="*/ 185667 w 211763"/>
                <a:gd name="connsiteY10" fmla="*/ 33655 h 325930"/>
                <a:gd name="connsiteX11" fmla="*/ 191559 w 211763"/>
                <a:gd name="connsiteY11" fmla="*/ 33655 h 325930"/>
                <a:gd name="connsiteX12" fmla="*/ 114956 w 211763"/>
                <a:gd name="connsiteY12" fmla="*/ 326317 h 325930"/>
                <a:gd name="connsiteX13" fmla="*/ 132634 w 211763"/>
                <a:gd name="connsiteY13" fmla="*/ 326317 h 325930"/>
                <a:gd name="connsiteX14" fmla="*/ 213165 w 211763"/>
                <a:gd name="connsiteY14" fmla="*/ 19905 h 325930"/>
                <a:gd name="connsiteX15" fmla="*/ 209237 w 211763"/>
                <a:gd name="connsiteY15" fmla="*/ 10085 h 325930"/>
                <a:gd name="connsiteX16" fmla="*/ 199417 w 211763"/>
                <a:gd name="connsiteY16" fmla="*/ 12049 h 325930"/>
                <a:gd name="connsiteX17" fmla="*/ 187632 w 211763"/>
                <a:gd name="connsiteY17" fmla="*/ 17942 h 325930"/>
                <a:gd name="connsiteX18" fmla="*/ 171919 w 211763"/>
                <a:gd name="connsiteY18" fmla="*/ 12049 h 325930"/>
                <a:gd name="connsiteX19" fmla="*/ 146384 w 211763"/>
                <a:gd name="connsiteY19" fmla="*/ 264 h 325930"/>
                <a:gd name="connsiteX20" fmla="*/ 120849 w 211763"/>
                <a:gd name="connsiteY20" fmla="*/ 12049 h 325930"/>
                <a:gd name="connsiteX21" fmla="*/ 93351 w 211763"/>
                <a:gd name="connsiteY21" fmla="*/ 12049 h 325930"/>
                <a:gd name="connsiteX22" fmla="*/ 67816 w 211763"/>
                <a:gd name="connsiteY22" fmla="*/ 264 h 325930"/>
                <a:gd name="connsiteX23" fmla="*/ 67816 w 211763"/>
                <a:gd name="connsiteY23" fmla="*/ 264 h 325930"/>
                <a:gd name="connsiteX24" fmla="*/ 42281 w 211763"/>
                <a:gd name="connsiteY24" fmla="*/ 12049 h 325930"/>
                <a:gd name="connsiteX25" fmla="*/ 26568 w 211763"/>
                <a:gd name="connsiteY25" fmla="*/ 17942 h 325930"/>
                <a:gd name="connsiteX26" fmla="*/ 14783 w 211763"/>
                <a:gd name="connsiteY26" fmla="*/ 12049 h 325930"/>
                <a:gd name="connsiteX27" fmla="*/ 4963 w 211763"/>
                <a:gd name="connsiteY27" fmla="*/ 10085 h 325930"/>
                <a:gd name="connsiteX28" fmla="*/ 1035 w 211763"/>
                <a:gd name="connsiteY28" fmla="*/ 19905 h 325930"/>
                <a:gd name="connsiteX29" fmla="*/ 79601 w 211763"/>
                <a:gd name="connsiteY29" fmla="*/ 326317 h 325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1763" h="325930">
                  <a:moveTo>
                    <a:pt x="79601" y="326317"/>
                  </a:moveTo>
                  <a:lnTo>
                    <a:pt x="97279" y="326317"/>
                  </a:lnTo>
                  <a:lnTo>
                    <a:pt x="18711" y="33655"/>
                  </a:lnTo>
                  <a:cubicBezTo>
                    <a:pt x="20676" y="33655"/>
                    <a:pt x="22639" y="33655"/>
                    <a:pt x="24604" y="33655"/>
                  </a:cubicBezTo>
                  <a:cubicBezTo>
                    <a:pt x="34424" y="33655"/>
                    <a:pt x="44246" y="29727"/>
                    <a:pt x="52101" y="21870"/>
                  </a:cubicBezTo>
                  <a:cubicBezTo>
                    <a:pt x="56029" y="17942"/>
                    <a:pt x="59959" y="15977"/>
                    <a:pt x="65851" y="15977"/>
                  </a:cubicBezTo>
                  <a:cubicBezTo>
                    <a:pt x="71744" y="15977"/>
                    <a:pt x="75672" y="17942"/>
                    <a:pt x="79601" y="21870"/>
                  </a:cubicBezTo>
                  <a:cubicBezTo>
                    <a:pt x="93351" y="37583"/>
                    <a:pt x="116921" y="37583"/>
                    <a:pt x="130669" y="21870"/>
                  </a:cubicBezTo>
                  <a:cubicBezTo>
                    <a:pt x="134597" y="17942"/>
                    <a:pt x="138527" y="15977"/>
                    <a:pt x="144419" y="15977"/>
                  </a:cubicBezTo>
                  <a:cubicBezTo>
                    <a:pt x="148347" y="15977"/>
                    <a:pt x="154239" y="17942"/>
                    <a:pt x="158169" y="21870"/>
                  </a:cubicBezTo>
                  <a:cubicBezTo>
                    <a:pt x="166026" y="29727"/>
                    <a:pt x="173882" y="33655"/>
                    <a:pt x="185667" y="33655"/>
                  </a:cubicBezTo>
                  <a:cubicBezTo>
                    <a:pt x="187632" y="33655"/>
                    <a:pt x="189595" y="33655"/>
                    <a:pt x="191559" y="33655"/>
                  </a:cubicBezTo>
                  <a:lnTo>
                    <a:pt x="114956" y="326317"/>
                  </a:lnTo>
                  <a:lnTo>
                    <a:pt x="132634" y="326317"/>
                  </a:lnTo>
                  <a:lnTo>
                    <a:pt x="213165" y="19905"/>
                  </a:lnTo>
                  <a:cubicBezTo>
                    <a:pt x="213165" y="15977"/>
                    <a:pt x="213165" y="12048"/>
                    <a:pt x="209237" y="10085"/>
                  </a:cubicBezTo>
                  <a:cubicBezTo>
                    <a:pt x="205309" y="8120"/>
                    <a:pt x="201380" y="10085"/>
                    <a:pt x="199417" y="12049"/>
                  </a:cubicBezTo>
                  <a:cubicBezTo>
                    <a:pt x="195489" y="15977"/>
                    <a:pt x="191559" y="17942"/>
                    <a:pt x="187632" y="17942"/>
                  </a:cubicBezTo>
                  <a:cubicBezTo>
                    <a:pt x="181739" y="17942"/>
                    <a:pt x="177811" y="15977"/>
                    <a:pt x="171919" y="12049"/>
                  </a:cubicBezTo>
                  <a:cubicBezTo>
                    <a:pt x="164061" y="4192"/>
                    <a:pt x="156206" y="264"/>
                    <a:pt x="146384" y="264"/>
                  </a:cubicBezTo>
                  <a:cubicBezTo>
                    <a:pt x="136562" y="264"/>
                    <a:pt x="128706" y="4192"/>
                    <a:pt x="120849" y="12049"/>
                  </a:cubicBezTo>
                  <a:cubicBezTo>
                    <a:pt x="112992" y="19907"/>
                    <a:pt x="101206" y="19907"/>
                    <a:pt x="93351" y="12049"/>
                  </a:cubicBezTo>
                  <a:cubicBezTo>
                    <a:pt x="87458" y="4192"/>
                    <a:pt x="77638" y="264"/>
                    <a:pt x="67816" y="264"/>
                  </a:cubicBezTo>
                  <a:lnTo>
                    <a:pt x="67816" y="264"/>
                  </a:lnTo>
                  <a:cubicBezTo>
                    <a:pt x="57996" y="264"/>
                    <a:pt x="48174" y="4192"/>
                    <a:pt x="42281" y="12049"/>
                  </a:cubicBezTo>
                  <a:cubicBezTo>
                    <a:pt x="38353" y="15977"/>
                    <a:pt x="32461" y="17942"/>
                    <a:pt x="26568" y="17942"/>
                  </a:cubicBezTo>
                  <a:cubicBezTo>
                    <a:pt x="22641" y="17942"/>
                    <a:pt x="16748" y="15977"/>
                    <a:pt x="14783" y="12049"/>
                  </a:cubicBezTo>
                  <a:cubicBezTo>
                    <a:pt x="12818" y="10085"/>
                    <a:pt x="8891" y="8122"/>
                    <a:pt x="4963" y="10085"/>
                  </a:cubicBezTo>
                  <a:cubicBezTo>
                    <a:pt x="1035" y="12049"/>
                    <a:pt x="-930" y="15977"/>
                    <a:pt x="1035" y="19905"/>
                  </a:cubicBezTo>
                  <a:lnTo>
                    <a:pt x="79601" y="326317"/>
                  </a:lnTo>
                  <a:close/>
                </a:path>
              </a:pathLst>
            </a:custGeom>
            <a:solidFill>
              <a:srgbClr val="FFFFFF"/>
            </a:solidFill>
            <a:ln w="1823" cap="flat">
              <a:noFill/>
              <a:prstDash val="solid"/>
              <a:miter/>
            </a:ln>
          </p:spPr>
          <p:txBody>
            <a:bodyPr rtlCol="0" anchor="ctr"/>
            <a:lstStyle/>
            <a:p>
              <a:endParaRPr lang="sv-SE"/>
            </a:p>
          </p:txBody>
        </p:sp>
        <p:sp>
          <p:nvSpPr>
            <p:cNvPr id="95" name="Frihandsfigur: Form 94">
              <a:extLst>
                <a:ext uri="{FF2B5EF4-FFF2-40B4-BE49-F238E27FC236}">
                  <a16:creationId xmlns:a16="http://schemas.microsoft.com/office/drawing/2014/main" id="{B62D0C84-EA17-4ADA-8B10-12350565DE5A}"/>
                </a:ext>
              </a:extLst>
            </p:cNvPr>
            <p:cNvSpPr/>
            <p:nvPr/>
          </p:nvSpPr>
          <p:spPr>
            <a:xfrm>
              <a:off x="5367544" y="3756301"/>
              <a:ext cx="123375" cy="42353"/>
            </a:xfrm>
            <a:custGeom>
              <a:avLst/>
              <a:gdLst>
                <a:gd name="connsiteX0" fmla="*/ 1381 w 123375"/>
                <a:gd name="connsiteY0" fmla="*/ 1381 h 42352"/>
                <a:gd name="connsiteX1" fmla="*/ 62271 w 123375"/>
                <a:gd name="connsiteY1" fmla="*/ 42629 h 42352"/>
                <a:gd name="connsiteX2" fmla="*/ 123161 w 123375"/>
                <a:gd name="connsiteY2" fmla="*/ 1381 h 42352"/>
                <a:gd name="connsiteX3" fmla="*/ 1381 w 123375"/>
                <a:gd name="connsiteY3" fmla="*/ 1381 h 42352"/>
              </a:gdLst>
              <a:ahLst/>
              <a:cxnLst>
                <a:cxn ang="0">
                  <a:pos x="connsiteX0" y="connsiteY0"/>
                </a:cxn>
                <a:cxn ang="0">
                  <a:pos x="connsiteX1" y="connsiteY1"/>
                </a:cxn>
                <a:cxn ang="0">
                  <a:pos x="connsiteX2" y="connsiteY2"/>
                </a:cxn>
                <a:cxn ang="0">
                  <a:pos x="connsiteX3" y="connsiteY3"/>
                </a:cxn>
              </a:cxnLst>
              <a:rect l="l" t="t" r="r" b="b"/>
              <a:pathLst>
                <a:path w="123375" h="42352">
                  <a:moveTo>
                    <a:pt x="1381" y="1381"/>
                  </a:moveTo>
                  <a:cubicBezTo>
                    <a:pt x="11203" y="24951"/>
                    <a:pt x="34773" y="42629"/>
                    <a:pt x="62271" y="42629"/>
                  </a:cubicBezTo>
                  <a:cubicBezTo>
                    <a:pt x="89769" y="42629"/>
                    <a:pt x="113339" y="24951"/>
                    <a:pt x="123161" y="1381"/>
                  </a:cubicBezTo>
                  <a:lnTo>
                    <a:pt x="1381" y="1381"/>
                  </a:lnTo>
                  <a:close/>
                </a:path>
              </a:pathLst>
            </a:custGeom>
            <a:solidFill>
              <a:srgbClr val="344A5E"/>
            </a:solidFill>
            <a:ln w="9525" cap="flat">
              <a:noFill/>
              <a:prstDash val="solid"/>
              <a:miter/>
            </a:ln>
          </p:spPr>
          <p:txBody>
            <a:bodyPr rtlCol="0" anchor="ctr"/>
            <a:lstStyle/>
            <a:p>
              <a:endParaRPr lang="sv-SE"/>
            </a:p>
          </p:txBody>
        </p:sp>
        <p:sp>
          <p:nvSpPr>
            <p:cNvPr id="96" name="Frihandsfigur: Form 95">
              <a:extLst>
                <a:ext uri="{FF2B5EF4-FFF2-40B4-BE49-F238E27FC236}">
                  <a16:creationId xmlns:a16="http://schemas.microsoft.com/office/drawing/2014/main" id="{4E0BC46B-91C7-4B47-BE8A-1ABB2004F501}"/>
                </a:ext>
              </a:extLst>
            </p:cNvPr>
            <p:cNvSpPr/>
            <p:nvPr/>
          </p:nvSpPr>
          <p:spPr>
            <a:xfrm>
              <a:off x="5322368" y="3573633"/>
              <a:ext cx="215446" cy="185983"/>
            </a:xfrm>
            <a:custGeom>
              <a:avLst/>
              <a:gdLst>
                <a:gd name="connsiteX0" fmla="*/ 180122 w 215445"/>
                <a:gd name="connsiteY0" fmla="*/ 186015 h 185983"/>
                <a:gd name="connsiteX1" fmla="*/ 36736 w 215445"/>
                <a:gd name="connsiteY1" fmla="*/ 186015 h 185983"/>
                <a:gd name="connsiteX2" fmla="*/ 1381 w 215445"/>
                <a:gd name="connsiteY2" fmla="*/ 150659 h 185983"/>
                <a:gd name="connsiteX3" fmla="*/ 1381 w 215445"/>
                <a:gd name="connsiteY3" fmla="*/ 1381 h 185983"/>
                <a:gd name="connsiteX4" fmla="*/ 215477 w 215445"/>
                <a:gd name="connsiteY4" fmla="*/ 1381 h 185983"/>
                <a:gd name="connsiteX5" fmla="*/ 215477 w 215445"/>
                <a:gd name="connsiteY5" fmla="*/ 150659 h 185983"/>
                <a:gd name="connsiteX6" fmla="*/ 180122 w 215445"/>
                <a:gd name="connsiteY6" fmla="*/ 186015 h 18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445" h="185983">
                  <a:moveTo>
                    <a:pt x="180122" y="186015"/>
                  </a:moveTo>
                  <a:lnTo>
                    <a:pt x="36736" y="186015"/>
                  </a:lnTo>
                  <a:cubicBezTo>
                    <a:pt x="17094" y="186015"/>
                    <a:pt x="1381" y="170302"/>
                    <a:pt x="1381" y="150659"/>
                  </a:cubicBezTo>
                  <a:lnTo>
                    <a:pt x="1381" y="1381"/>
                  </a:lnTo>
                  <a:lnTo>
                    <a:pt x="215477" y="1381"/>
                  </a:lnTo>
                  <a:lnTo>
                    <a:pt x="215477" y="150659"/>
                  </a:lnTo>
                  <a:cubicBezTo>
                    <a:pt x="215477" y="170300"/>
                    <a:pt x="199763" y="186015"/>
                    <a:pt x="180122" y="186015"/>
                  </a:cubicBezTo>
                  <a:close/>
                </a:path>
              </a:pathLst>
            </a:custGeom>
            <a:solidFill>
              <a:srgbClr val="344A5E"/>
            </a:solidFill>
            <a:ln w="9525" cap="flat">
              <a:noFill/>
              <a:prstDash val="solid"/>
              <a:miter/>
            </a:ln>
          </p:spPr>
          <p:txBody>
            <a:bodyPr rtlCol="0" anchor="ctr"/>
            <a:lstStyle/>
            <a:p>
              <a:endParaRPr lang="sv-SE"/>
            </a:p>
          </p:txBody>
        </p:sp>
        <p:sp>
          <p:nvSpPr>
            <p:cNvPr id="97" name="Frihandsfigur: Form 96">
              <a:extLst>
                <a:ext uri="{FF2B5EF4-FFF2-40B4-BE49-F238E27FC236}">
                  <a16:creationId xmlns:a16="http://schemas.microsoft.com/office/drawing/2014/main" id="{43B5EFF5-F43B-47E8-BAF9-DE7F02564E48}"/>
                </a:ext>
              </a:extLst>
            </p:cNvPr>
            <p:cNvSpPr/>
            <p:nvPr/>
          </p:nvSpPr>
          <p:spPr>
            <a:xfrm>
              <a:off x="5300763" y="3605060"/>
              <a:ext cx="257799" cy="44194"/>
            </a:xfrm>
            <a:custGeom>
              <a:avLst/>
              <a:gdLst>
                <a:gd name="connsiteX0" fmla="*/ 235118 w 257798"/>
                <a:gd name="connsiteY0" fmla="*/ 44592 h 44194"/>
                <a:gd name="connsiteX1" fmla="*/ 22986 w 257798"/>
                <a:gd name="connsiteY1" fmla="*/ 44592 h 44194"/>
                <a:gd name="connsiteX2" fmla="*/ 1381 w 257798"/>
                <a:gd name="connsiteY2" fmla="*/ 22986 h 44194"/>
                <a:gd name="connsiteX3" fmla="*/ 1381 w 257798"/>
                <a:gd name="connsiteY3" fmla="*/ 22986 h 44194"/>
                <a:gd name="connsiteX4" fmla="*/ 22986 w 257798"/>
                <a:gd name="connsiteY4" fmla="*/ 1381 h 44194"/>
                <a:gd name="connsiteX5" fmla="*/ 235118 w 257798"/>
                <a:gd name="connsiteY5" fmla="*/ 1381 h 44194"/>
                <a:gd name="connsiteX6" fmla="*/ 256723 w 257798"/>
                <a:gd name="connsiteY6" fmla="*/ 22986 h 44194"/>
                <a:gd name="connsiteX7" fmla="*/ 256723 w 257798"/>
                <a:gd name="connsiteY7" fmla="*/ 22986 h 44194"/>
                <a:gd name="connsiteX8" fmla="*/ 235118 w 257798"/>
                <a:gd name="connsiteY8" fmla="*/ 44592 h 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798" h="44194">
                  <a:moveTo>
                    <a:pt x="235118" y="44592"/>
                  </a:moveTo>
                  <a:lnTo>
                    <a:pt x="22986" y="44592"/>
                  </a:lnTo>
                  <a:cubicBezTo>
                    <a:pt x="11201" y="44592"/>
                    <a:pt x="1381" y="34771"/>
                    <a:pt x="1381" y="22986"/>
                  </a:cubicBezTo>
                  <a:lnTo>
                    <a:pt x="1381" y="22986"/>
                  </a:lnTo>
                  <a:cubicBezTo>
                    <a:pt x="1381" y="11201"/>
                    <a:pt x="11201" y="1381"/>
                    <a:pt x="22986" y="1381"/>
                  </a:cubicBezTo>
                  <a:lnTo>
                    <a:pt x="235118" y="1381"/>
                  </a:lnTo>
                  <a:cubicBezTo>
                    <a:pt x="246903" y="1381"/>
                    <a:pt x="256723" y="11201"/>
                    <a:pt x="256723" y="22986"/>
                  </a:cubicBezTo>
                  <a:lnTo>
                    <a:pt x="256723" y="22986"/>
                  </a:lnTo>
                  <a:cubicBezTo>
                    <a:pt x="256723" y="34771"/>
                    <a:pt x="246903" y="44592"/>
                    <a:pt x="235118" y="44592"/>
                  </a:cubicBezTo>
                  <a:close/>
                </a:path>
              </a:pathLst>
            </a:custGeom>
            <a:solidFill>
              <a:srgbClr val="415A6B"/>
            </a:solidFill>
            <a:ln w="9525" cap="flat">
              <a:noFill/>
              <a:prstDash val="solid"/>
              <a:miter/>
            </a:ln>
          </p:spPr>
          <p:txBody>
            <a:bodyPr rtlCol="0" anchor="ctr"/>
            <a:lstStyle/>
            <a:p>
              <a:endParaRPr lang="sv-SE"/>
            </a:p>
          </p:txBody>
        </p:sp>
        <p:sp>
          <p:nvSpPr>
            <p:cNvPr id="98" name="Frihandsfigur: Form 97">
              <a:extLst>
                <a:ext uri="{FF2B5EF4-FFF2-40B4-BE49-F238E27FC236}">
                  <a16:creationId xmlns:a16="http://schemas.microsoft.com/office/drawing/2014/main" id="{86924630-C95E-4138-B2BA-28DD8C8550B1}"/>
                </a:ext>
              </a:extLst>
            </p:cNvPr>
            <p:cNvSpPr/>
            <p:nvPr/>
          </p:nvSpPr>
          <p:spPr>
            <a:xfrm>
              <a:off x="5300763" y="3673807"/>
              <a:ext cx="257799" cy="44194"/>
            </a:xfrm>
            <a:custGeom>
              <a:avLst/>
              <a:gdLst>
                <a:gd name="connsiteX0" fmla="*/ 235118 w 257798"/>
                <a:gd name="connsiteY0" fmla="*/ 44592 h 44194"/>
                <a:gd name="connsiteX1" fmla="*/ 22986 w 257798"/>
                <a:gd name="connsiteY1" fmla="*/ 44592 h 44194"/>
                <a:gd name="connsiteX2" fmla="*/ 1381 w 257798"/>
                <a:gd name="connsiteY2" fmla="*/ 22986 h 44194"/>
                <a:gd name="connsiteX3" fmla="*/ 1381 w 257798"/>
                <a:gd name="connsiteY3" fmla="*/ 22986 h 44194"/>
                <a:gd name="connsiteX4" fmla="*/ 22986 w 257798"/>
                <a:gd name="connsiteY4" fmla="*/ 1381 h 44194"/>
                <a:gd name="connsiteX5" fmla="*/ 235118 w 257798"/>
                <a:gd name="connsiteY5" fmla="*/ 1381 h 44194"/>
                <a:gd name="connsiteX6" fmla="*/ 256723 w 257798"/>
                <a:gd name="connsiteY6" fmla="*/ 22986 h 44194"/>
                <a:gd name="connsiteX7" fmla="*/ 256723 w 257798"/>
                <a:gd name="connsiteY7" fmla="*/ 22986 h 44194"/>
                <a:gd name="connsiteX8" fmla="*/ 235118 w 257798"/>
                <a:gd name="connsiteY8" fmla="*/ 44592 h 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798" h="44194">
                  <a:moveTo>
                    <a:pt x="235118" y="44592"/>
                  </a:moveTo>
                  <a:lnTo>
                    <a:pt x="22986" y="44592"/>
                  </a:lnTo>
                  <a:cubicBezTo>
                    <a:pt x="11201" y="44592"/>
                    <a:pt x="1381" y="34771"/>
                    <a:pt x="1381" y="22986"/>
                  </a:cubicBezTo>
                  <a:lnTo>
                    <a:pt x="1381" y="22986"/>
                  </a:lnTo>
                  <a:cubicBezTo>
                    <a:pt x="1381" y="11201"/>
                    <a:pt x="11201" y="1381"/>
                    <a:pt x="22986" y="1381"/>
                  </a:cubicBezTo>
                  <a:lnTo>
                    <a:pt x="235118" y="1381"/>
                  </a:lnTo>
                  <a:cubicBezTo>
                    <a:pt x="246903" y="1381"/>
                    <a:pt x="256723" y="11201"/>
                    <a:pt x="256723" y="22986"/>
                  </a:cubicBezTo>
                  <a:lnTo>
                    <a:pt x="256723" y="22986"/>
                  </a:lnTo>
                  <a:cubicBezTo>
                    <a:pt x="256723" y="34770"/>
                    <a:pt x="246903" y="44592"/>
                    <a:pt x="235118" y="44592"/>
                  </a:cubicBezTo>
                  <a:close/>
                </a:path>
              </a:pathLst>
            </a:custGeom>
            <a:solidFill>
              <a:srgbClr val="415A6B"/>
            </a:solidFill>
            <a:ln w="9525" cap="flat">
              <a:noFill/>
              <a:prstDash val="solid"/>
              <a:miter/>
            </a:ln>
          </p:spPr>
          <p:txBody>
            <a:bodyPr rtlCol="0" anchor="ctr"/>
            <a:lstStyle/>
            <a:p>
              <a:endParaRPr lang="sv-SE"/>
            </a:p>
          </p:txBody>
        </p:sp>
        <p:sp>
          <p:nvSpPr>
            <p:cNvPr id="99" name="Frihandsfigur: Form 98">
              <a:extLst>
                <a:ext uri="{FF2B5EF4-FFF2-40B4-BE49-F238E27FC236}">
                  <a16:creationId xmlns:a16="http://schemas.microsoft.com/office/drawing/2014/main" id="{A2B084EB-B4D2-4CBD-9526-78E7F5E59DEC}"/>
                </a:ext>
              </a:extLst>
            </p:cNvPr>
            <p:cNvSpPr/>
            <p:nvPr/>
          </p:nvSpPr>
          <p:spPr>
            <a:xfrm>
              <a:off x="5408792" y="2854743"/>
              <a:ext cx="40511" cy="108644"/>
            </a:xfrm>
            <a:custGeom>
              <a:avLst/>
              <a:gdLst>
                <a:gd name="connsiteX0" fmla="*/ 21023 w 40511"/>
                <a:gd name="connsiteY0" fmla="*/ 1381 h 108643"/>
                <a:gd name="connsiteX1" fmla="*/ 1381 w 40511"/>
                <a:gd name="connsiteY1" fmla="*/ 21023 h 108643"/>
                <a:gd name="connsiteX2" fmla="*/ 1381 w 40511"/>
                <a:gd name="connsiteY2" fmla="*/ 87806 h 108643"/>
                <a:gd name="connsiteX3" fmla="*/ 21023 w 40511"/>
                <a:gd name="connsiteY3" fmla="*/ 107449 h 108643"/>
                <a:gd name="connsiteX4" fmla="*/ 40666 w 40511"/>
                <a:gd name="connsiteY4" fmla="*/ 87806 h 108643"/>
                <a:gd name="connsiteX5" fmla="*/ 40666 w 40511"/>
                <a:gd name="connsiteY5" fmla="*/ 21023 h 108643"/>
                <a:gd name="connsiteX6" fmla="*/ 21023 w 40511"/>
                <a:gd name="connsiteY6" fmla="*/ 1381 h 10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11" h="108643">
                  <a:moveTo>
                    <a:pt x="21023" y="1381"/>
                  </a:moveTo>
                  <a:cubicBezTo>
                    <a:pt x="11203" y="1381"/>
                    <a:pt x="1381" y="9238"/>
                    <a:pt x="1381" y="21023"/>
                  </a:cubicBezTo>
                  <a:lnTo>
                    <a:pt x="1381" y="87806"/>
                  </a:lnTo>
                  <a:cubicBezTo>
                    <a:pt x="1381" y="97626"/>
                    <a:pt x="9238" y="107449"/>
                    <a:pt x="21023" y="107449"/>
                  </a:cubicBezTo>
                  <a:cubicBezTo>
                    <a:pt x="32809" y="107449"/>
                    <a:pt x="40666" y="99591"/>
                    <a:pt x="40666" y="87806"/>
                  </a:cubicBezTo>
                  <a:lnTo>
                    <a:pt x="40666" y="21023"/>
                  </a:lnTo>
                  <a:cubicBezTo>
                    <a:pt x="40666" y="9238"/>
                    <a:pt x="30844" y="1381"/>
                    <a:pt x="21023" y="1381"/>
                  </a:cubicBezTo>
                  <a:close/>
                </a:path>
              </a:pathLst>
            </a:custGeom>
            <a:solidFill>
              <a:srgbClr val="FFD15C"/>
            </a:solidFill>
            <a:ln w="9525" cap="flat">
              <a:noFill/>
              <a:prstDash val="solid"/>
              <a:miter/>
            </a:ln>
          </p:spPr>
          <p:txBody>
            <a:bodyPr rtlCol="0" anchor="ctr"/>
            <a:lstStyle/>
            <a:p>
              <a:endParaRPr lang="sv-SE"/>
            </a:p>
          </p:txBody>
        </p:sp>
        <p:sp>
          <p:nvSpPr>
            <p:cNvPr id="100" name="Frihandsfigur: Form 99">
              <a:extLst>
                <a:ext uri="{FF2B5EF4-FFF2-40B4-BE49-F238E27FC236}">
                  <a16:creationId xmlns:a16="http://schemas.microsoft.com/office/drawing/2014/main" id="{6D2D1BB4-CA0B-46D6-9888-F7E10A8E42EE}"/>
                </a:ext>
              </a:extLst>
            </p:cNvPr>
            <p:cNvSpPr/>
            <p:nvPr/>
          </p:nvSpPr>
          <p:spPr>
            <a:xfrm>
              <a:off x="5131844" y="2968665"/>
              <a:ext cx="88388" cy="88388"/>
            </a:xfrm>
            <a:custGeom>
              <a:avLst/>
              <a:gdLst>
                <a:gd name="connsiteX0" fmla="*/ 34771 w 88388"/>
                <a:gd name="connsiteY0" fmla="*/ 7274 h 88388"/>
                <a:gd name="connsiteX1" fmla="*/ 7273 w 88388"/>
                <a:gd name="connsiteY1" fmla="*/ 7274 h 88388"/>
                <a:gd name="connsiteX2" fmla="*/ 7273 w 88388"/>
                <a:gd name="connsiteY2" fmla="*/ 34772 h 88388"/>
                <a:gd name="connsiteX3" fmla="*/ 54414 w 88388"/>
                <a:gd name="connsiteY3" fmla="*/ 81912 h 88388"/>
                <a:gd name="connsiteX4" fmla="*/ 81912 w 88388"/>
                <a:gd name="connsiteY4" fmla="*/ 81912 h 88388"/>
                <a:gd name="connsiteX5" fmla="*/ 81912 w 88388"/>
                <a:gd name="connsiteY5" fmla="*/ 54414 h 88388"/>
                <a:gd name="connsiteX6" fmla="*/ 34771 w 88388"/>
                <a:gd name="connsiteY6" fmla="*/ 7274 h 8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388" h="88388">
                  <a:moveTo>
                    <a:pt x="34771" y="7274"/>
                  </a:moveTo>
                  <a:cubicBezTo>
                    <a:pt x="26914" y="-583"/>
                    <a:pt x="15129" y="-583"/>
                    <a:pt x="7273" y="7274"/>
                  </a:cubicBezTo>
                  <a:cubicBezTo>
                    <a:pt x="-582" y="15131"/>
                    <a:pt x="-584" y="26916"/>
                    <a:pt x="7273" y="34772"/>
                  </a:cubicBezTo>
                  <a:lnTo>
                    <a:pt x="54414" y="81912"/>
                  </a:lnTo>
                  <a:cubicBezTo>
                    <a:pt x="62271" y="89770"/>
                    <a:pt x="74056" y="89770"/>
                    <a:pt x="81912" y="81912"/>
                  </a:cubicBezTo>
                  <a:cubicBezTo>
                    <a:pt x="89767" y="74055"/>
                    <a:pt x="89769" y="62270"/>
                    <a:pt x="81912" y="54414"/>
                  </a:cubicBezTo>
                  <a:lnTo>
                    <a:pt x="34771" y="7274"/>
                  </a:lnTo>
                  <a:close/>
                </a:path>
              </a:pathLst>
            </a:custGeom>
            <a:solidFill>
              <a:srgbClr val="FFD15C"/>
            </a:solidFill>
            <a:ln w="9525" cap="flat">
              <a:noFill/>
              <a:prstDash val="solid"/>
              <a:miter/>
            </a:ln>
          </p:spPr>
          <p:txBody>
            <a:bodyPr rtlCol="0" anchor="ctr"/>
            <a:lstStyle/>
            <a:p>
              <a:endParaRPr lang="sv-SE"/>
            </a:p>
          </p:txBody>
        </p:sp>
        <p:sp>
          <p:nvSpPr>
            <p:cNvPr id="101" name="Frihandsfigur: Form 100">
              <a:extLst>
                <a:ext uri="{FF2B5EF4-FFF2-40B4-BE49-F238E27FC236}">
                  <a16:creationId xmlns:a16="http://schemas.microsoft.com/office/drawing/2014/main" id="{81FEC364-C3DE-4035-98CF-069F22D9CBA6}"/>
                </a:ext>
              </a:extLst>
            </p:cNvPr>
            <p:cNvSpPr/>
            <p:nvPr/>
          </p:nvSpPr>
          <p:spPr>
            <a:xfrm>
              <a:off x="5017919" y="3245615"/>
              <a:ext cx="108644" cy="40511"/>
            </a:xfrm>
            <a:custGeom>
              <a:avLst/>
              <a:gdLst>
                <a:gd name="connsiteX0" fmla="*/ 87806 w 108643"/>
                <a:gd name="connsiteY0" fmla="*/ 1381 h 40511"/>
                <a:gd name="connsiteX1" fmla="*/ 21023 w 108643"/>
                <a:gd name="connsiteY1" fmla="*/ 1381 h 40511"/>
                <a:gd name="connsiteX2" fmla="*/ 1381 w 108643"/>
                <a:gd name="connsiteY2" fmla="*/ 21023 h 40511"/>
                <a:gd name="connsiteX3" fmla="*/ 1381 w 108643"/>
                <a:gd name="connsiteY3" fmla="*/ 21023 h 40511"/>
                <a:gd name="connsiteX4" fmla="*/ 21023 w 108643"/>
                <a:gd name="connsiteY4" fmla="*/ 40666 h 40511"/>
                <a:gd name="connsiteX5" fmla="*/ 87806 w 108643"/>
                <a:gd name="connsiteY5" fmla="*/ 40666 h 40511"/>
                <a:gd name="connsiteX6" fmla="*/ 107449 w 108643"/>
                <a:gd name="connsiteY6" fmla="*/ 21023 h 40511"/>
                <a:gd name="connsiteX7" fmla="*/ 107449 w 108643"/>
                <a:gd name="connsiteY7" fmla="*/ 21023 h 40511"/>
                <a:gd name="connsiteX8" fmla="*/ 87806 w 108643"/>
                <a:gd name="connsiteY8" fmla="*/ 1381 h 40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643" h="40511">
                  <a:moveTo>
                    <a:pt x="87806" y="1381"/>
                  </a:moveTo>
                  <a:lnTo>
                    <a:pt x="21023" y="1381"/>
                  </a:lnTo>
                  <a:cubicBezTo>
                    <a:pt x="11203" y="1381"/>
                    <a:pt x="1381" y="9238"/>
                    <a:pt x="1381" y="21023"/>
                  </a:cubicBezTo>
                  <a:lnTo>
                    <a:pt x="1381" y="21023"/>
                  </a:lnTo>
                  <a:cubicBezTo>
                    <a:pt x="1381" y="30844"/>
                    <a:pt x="9238" y="40666"/>
                    <a:pt x="21023" y="40666"/>
                  </a:cubicBezTo>
                  <a:lnTo>
                    <a:pt x="87806" y="40666"/>
                  </a:lnTo>
                  <a:cubicBezTo>
                    <a:pt x="97626" y="40666"/>
                    <a:pt x="107449" y="32809"/>
                    <a:pt x="107449" y="21023"/>
                  </a:cubicBezTo>
                  <a:lnTo>
                    <a:pt x="107449" y="21023"/>
                  </a:lnTo>
                  <a:cubicBezTo>
                    <a:pt x="107449" y="11201"/>
                    <a:pt x="97626" y="1381"/>
                    <a:pt x="87806" y="1381"/>
                  </a:cubicBezTo>
                  <a:close/>
                </a:path>
              </a:pathLst>
            </a:custGeom>
            <a:solidFill>
              <a:srgbClr val="FFD15C"/>
            </a:solidFill>
            <a:ln w="9525" cap="flat">
              <a:noFill/>
              <a:prstDash val="solid"/>
              <a:miter/>
            </a:ln>
          </p:spPr>
          <p:txBody>
            <a:bodyPr rtlCol="0" anchor="ctr"/>
            <a:lstStyle/>
            <a:p>
              <a:endParaRPr lang="sv-SE"/>
            </a:p>
          </p:txBody>
        </p:sp>
        <p:sp>
          <p:nvSpPr>
            <p:cNvPr id="102" name="Frihandsfigur: Form 101">
              <a:extLst>
                <a:ext uri="{FF2B5EF4-FFF2-40B4-BE49-F238E27FC236}">
                  <a16:creationId xmlns:a16="http://schemas.microsoft.com/office/drawing/2014/main" id="{D60A9E4E-CF1E-4C45-8EF8-6A96101E442F}"/>
                </a:ext>
              </a:extLst>
            </p:cNvPr>
            <p:cNvSpPr/>
            <p:nvPr/>
          </p:nvSpPr>
          <p:spPr>
            <a:xfrm>
              <a:off x="5131842" y="3475424"/>
              <a:ext cx="88388" cy="88388"/>
            </a:xfrm>
            <a:custGeom>
              <a:avLst/>
              <a:gdLst>
                <a:gd name="connsiteX0" fmla="*/ 54414 w 88388"/>
                <a:gd name="connsiteY0" fmla="*/ 7273 h 88388"/>
                <a:gd name="connsiteX1" fmla="*/ 7274 w 88388"/>
                <a:gd name="connsiteY1" fmla="*/ 54414 h 88388"/>
                <a:gd name="connsiteX2" fmla="*/ 7274 w 88388"/>
                <a:gd name="connsiteY2" fmla="*/ 81912 h 88388"/>
                <a:gd name="connsiteX3" fmla="*/ 34772 w 88388"/>
                <a:gd name="connsiteY3" fmla="*/ 81912 h 88388"/>
                <a:gd name="connsiteX4" fmla="*/ 81912 w 88388"/>
                <a:gd name="connsiteY4" fmla="*/ 34771 h 88388"/>
                <a:gd name="connsiteX5" fmla="*/ 81912 w 88388"/>
                <a:gd name="connsiteY5" fmla="*/ 7273 h 88388"/>
                <a:gd name="connsiteX6" fmla="*/ 54414 w 88388"/>
                <a:gd name="connsiteY6" fmla="*/ 7273 h 8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388" h="88388">
                  <a:moveTo>
                    <a:pt x="54414" y="7273"/>
                  </a:moveTo>
                  <a:lnTo>
                    <a:pt x="7274" y="54414"/>
                  </a:lnTo>
                  <a:cubicBezTo>
                    <a:pt x="-583" y="62271"/>
                    <a:pt x="-583" y="74056"/>
                    <a:pt x="7274" y="81912"/>
                  </a:cubicBezTo>
                  <a:cubicBezTo>
                    <a:pt x="15131" y="89767"/>
                    <a:pt x="26916" y="89769"/>
                    <a:pt x="34772" y="81912"/>
                  </a:cubicBezTo>
                  <a:lnTo>
                    <a:pt x="81912" y="34771"/>
                  </a:lnTo>
                  <a:cubicBezTo>
                    <a:pt x="89770" y="26914"/>
                    <a:pt x="89770" y="15129"/>
                    <a:pt x="81912" y="7273"/>
                  </a:cubicBezTo>
                  <a:cubicBezTo>
                    <a:pt x="74055" y="-582"/>
                    <a:pt x="62272" y="-584"/>
                    <a:pt x="54414" y="7273"/>
                  </a:cubicBezTo>
                  <a:close/>
                </a:path>
              </a:pathLst>
            </a:custGeom>
            <a:solidFill>
              <a:srgbClr val="FFD15C"/>
            </a:solidFill>
            <a:ln w="9525" cap="flat">
              <a:noFill/>
              <a:prstDash val="solid"/>
              <a:miter/>
            </a:ln>
          </p:spPr>
          <p:txBody>
            <a:bodyPr rtlCol="0" anchor="ctr"/>
            <a:lstStyle/>
            <a:p>
              <a:endParaRPr lang="sv-SE"/>
            </a:p>
          </p:txBody>
        </p:sp>
        <p:sp>
          <p:nvSpPr>
            <p:cNvPr id="103" name="Frihandsfigur: Form 102">
              <a:extLst>
                <a:ext uri="{FF2B5EF4-FFF2-40B4-BE49-F238E27FC236}">
                  <a16:creationId xmlns:a16="http://schemas.microsoft.com/office/drawing/2014/main" id="{D53B05A9-49A5-4452-B7E9-2F6D5329C104}"/>
                </a:ext>
              </a:extLst>
            </p:cNvPr>
            <p:cNvSpPr/>
            <p:nvPr/>
          </p:nvSpPr>
          <p:spPr>
            <a:xfrm>
              <a:off x="5638600" y="3475424"/>
              <a:ext cx="88388" cy="88388"/>
            </a:xfrm>
            <a:custGeom>
              <a:avLst/>
              <a:gdLst>
                <a:gd name="connsiteX0" fmla="*/ 34774 w 88388"/>
                <a:gd name="connsiteY0" fmla="*/ 7274 h 88388"/>
                <a:gd name="connsiteX1" fmla="*/ 7274 w 88388"/>
                <a:gd name="connsiteY1" fmla="*/ 7274 h 88388"/>
                <a:gd name="connsiteX2" fmla="*/ 7274 w 88388"/>
                <a:gd name="connsiteY2" fmla="*/ 34772 h 88388"/>
                <a:gd name="connsiteX3" fmla="*/ 54414 w 88388"/>
                <a:gd name="connsiteY3" fmla="*/ 81912 h 88388"/>
                <a:gd name="connsiteX4" fmla="*/ 81912 w 88388"/>
                <a:gd name="connsiteY4" fmla="*/ 81912 h 88388"/>
                <a:gd name="connsiteX5" fmla="*/ 81912 w 88388"/>
                <a:gd name="connsiteY5" fmla="*/ 54414 h 88388"/>
                <a:gd name="connsiteX6" fmla="*/ 34774 w 88388"/>
                <a:gd name="connsiteY6" fmla="*/ 7274 h 8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388" h="88388">
                  <a:moveTo>
                    <a:pt x="34774" y="7274"/>
                  </a:moveTo>
                  <a:cubicBezTo>
                    <a:pt x="26916" y="-583"/>
                    <a:pt x="15131" y="-583"/>
                    <a:pt x="7274" y="7274"/>
                  </a:cubicBezTo>
                  <a:cubicBezTo>
                    <a:pt x="-583" y="15131"/>
                    <a:pt x="-583" y="26916"/>
                    <a:pt x="7274" y="34772"/>
                  </a:cubicBezTo>
                  <a:lnTo>
                    <a:pt x="54414" y="81912"/>
                  </a:lnTo>
                  <a:cubicBezTo>
                    <a:pt x="62272" y="89770"/>
                    <a:pt x="74057" y="89770"/>
                    <a:pt x="81912" y="81912"/>
                  </a:cubicBezTo>
                  <a:cubicBezTo>
                    <a:pt x="89768" y="74055"/>
                    <a:pt x="89770" y="62270"/>
                    <a:pt x="81912" y="54414"/>
                  </a:cubicBezTo>
                  <a:lnTo>
                    <a:pt x="34774" y="7274"/>
                  </a:lnTo>
                  <a:close/>
                </a:path>
              </a:pathLst>
            </a:custGeom>
            <a:solidFill>
              <a:srgbClr val="FFD15C"/>
            </a:solidFill>
            <a:ln w="9525" cap="flat">
              <a:noFill/>
              <a:prstDash val="solid"/>
              <a:miter/>
            </a:ln>
          </p:spPr>
          <p:txBody>
            <a:bodyPr rtlCol="0" anchor="ctr"/>
            <a:lstStyle/>
            <a:p>
              <a:endParaRPr lang="sv-SE"/>
            </a:p>
          </p:txBody>
        </p:sp>
        <p:sp>
          <p:nvSpPr>
            <p:cNvPr id="104" name="Frihandsfigur: Form 103">
              <a:extLst>
                <a:ext uri="{FF2B5EF4-FFF2-40B4-BE49-F238E27FC236}">
                  <a16:creationId xmlns:a16="http://schemas.microsoft.com/office/drawing/2014/main" id="{AEEA33B6-F64A-4300-8771-79AE1B580B47}"/>
                </a:ext>
              </a:extLst>
            </p:cNvPr>
            <p:cNvSpPr/>
            <p:nvPr/>
          </p:nvSpPr>
          <p:spPr>
            <a:xfrm>
              <a:off x="5732881" y="3245615"/>
              <a:ext cx="108644" cy="40511"/>
            </a:xfrm>
            <a:custGeom>
              <a:avLst/>
              <a:gdLst>
                <a:gd name="connsiteX0" fmla="*/ 87806 w 108643"/>
                <a:gd name="connsiteY0" fmla="*/ 1381 h 40511"/>
                <a:gd name="connsiteX1" fmla="*/ 21023 w 108643"/>
                <a:gd name="connsiteY1" fmla="*/ 1381 h 40511"/>
                <a:gd name="connsiteX2" fmla="*/ 1381 w 108643"/>
                <a:gd name="connsiteY2" fmla="*/ 21023 h 40511"/>
                <a:gd name="connsiteX3" fmla="*/ 1381 w 108643"/>
                <a:gd name="connsiteY3" fmla="*/ 21023 h 40511"/>
                <a:gd name="connsiteX4" fmla="*/ 21023 w 108643"/>
                <a:gd name="connsiteY4" fmla="*/ 40666 h 40511"/>
                <a:gd name="connsiteX5" fmla="*/ 87806 w 108643"/>
                <a:gd name="connsiteY5" fmla="*/ 40666 h 40511"/>
                <a:gd name="connsiteX6" fmla="*/ 107449 w 108643"/>
                <a:gd name="connsiteY6" fmla="*/ 21023 h 40511"/>
                <a:gd name="connsiteX7" fmla="*/ 107449 w 108643"/>
                <a:gd name="connsiteY7" fmla="*/ 21023 h 40511"/>
                <a:gd name="connsiteX8" fmla="*/ 87806 w 108643"/>
                <a:gd name="connsiteY8" fmla="*/ 1381 h 40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643" h="40511">
                  <a:moveTo>
                    <a:pt x="87806" y="1381"/>
                  </a:moveTo>
                  <a:lnTo>
                    <a:pt x="21023" y="1381"/>
                  </a:lnTo>
                  <a:cubicBezTo>
                    <a:pt x="11203" y="1381"/>
                    <a:pt x="1381" y="9238"/>
                    <a:pt x="1381" y="21023"/>
                  </a:cubicBezTo>
                  <a:lnTo>
                    <a:pt x="1381" y="21023"/>
                  </a:lnTo>
                  <a:cubicBezTo>
                    <a:pt x="1381" y="30844"/>
                    <a:pt x="9238" y="40666"/>
                    <a:pt x="21023" y="40666"/>
                  </a:cubicBezTo>
                  <a:lnTo>
                    <a:pt x="87806" y="40666"/>
                  </a:lnTo>
                  <a:cubicBezTo>
                    <a:pt x="97626" y="40666"/>
                    <a:pt x="107449" y="32809"/>
                    <a:pt x="107449" y="21023"/>
                  </a:cubicBezTo>
                  <a:lnTo>
                    <a:pt x="107449" y="21023"/>
                  </a:lnTo>
                  <a:cubicBezTo>
                    <a:pt x="107447" y="11201"/>
                    <a:pt x="99591" y="1381"/>
                    <a:pt x="87806" y="1381"/>
                  </a:cubicBezTo>
                  <a:close/>
                </a:path>
              </a:pathLst>
            </a:custGeom>
            <a:solidFill>
              <a:srgbClr val="FFD15C"/>
            </a:solidFill>
            <a:ln w="9525" cap="flat">
              <a:noFill/>
              <a:prstDash val="solid"/>
              <a:miter/>
            </a:ln>
          </p:spPr>
          <p:txBody>
            <a:bodyPr rtlCol="0" anchor="ctr"/>
            <a:lstStyle/>
            <a:p>
              <a:endParaRPr lang="sv-SE"/>
            </a:p>
          </p:txBody>
        </p:sp>
        <p:sp>
          <p:nvSpPr>
            <p:cNvPr id="105" name="Frihandsfigur: Form 104">
              <a:extLst>
                <a:ext uri="{FF2B5EF4-FFF2-40B4-BE49-F238E27FC236}">
                  <a16:creationId xmlns:a16="http://schemas.microsoft.com/office/drawing/2014/main" id="{1898C341-87D9-41B3-806B-F92C370932D4}"/>
                </a:ext>
              </a:extLst>
            </p:cNvPr>
            <p:cNvSpPr/>
            <p:nvPr/>
          </p:nvSpPr>
          <p:spPr>
            <a:xfrm>
              <a:off x="5638600" y="2968666"/>
              <a:ext cx="88388" cy="88388"/>
            </a:xfrm>
            <a:custGeom>
              <a:avLst/>
              <a:gdLst>
                <a:gd name="connsiteX0" fmla="*/ 54414 w 88388"/>
                <a:gd name="connsiteY0" fmla="*/ 7273 h 88388"/>
                <a:gd name="connsiteX1" fmla="*/ 7274 w 88388"/>
                <a:gd name="connsiteY1" fmla="*/ 54414 h 88388"/>
                <a:gd name="connsiteX2" fmla="*/ 7274 w 88388"/>
                <a:gd name="connsiteY2" fmla="*/ 81912 h 88388"/>
                <a:gd name="connsiteX3" fmla="*/ 34772 w 88388"/>
                <a:gd name="connsiteY3" fmla="*/ 81912 h 88388"/>
                <a:gd name="connsiteX4" fmla="*/ 81912 w 88388"/>
                <a:gd name="connsiteY4" fmla="*/ 34771 h 88388"/>
                <a:gd name="connsiteX5" fmla="*/ 81912 w 88388"/>
                <a:gd name="connsiteY5" fmla="*/ 7273 h 88388"/>
                <a:gd name="connsiteX6" fmla="*/ 54414 w 88388"/>
                <a:gd name="connsiteY6" fmla="*/ 7273 h 8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388" h="88388">
                  <a:moveTo>
                    <a:pt x="54414" y="7273"/>
                  </a:moveTo>
                  <a:lnTo>
                    <a:pt x="7274" y="54414"/>
                  </a:lnTo>
                  <a:cubicBezTo>
                    <a:pt x="-583" y="62271"/>
                    <a:pt x="-583" y="74056"/>
                    <a:pt x="7274" y="81912"/>
                  </a:cubicBezTo>
                  <a:cubicBezTo>
                    <a:pt x="15131" y="89769"/>
                    <a:pt x="26916" y="89769"/>
                    <a:pt x="34772" y="81912"/>
                  </a:cubicBezTo>
                  <a:lnTo>
                    <a:pt x="81912" y="34771"/>
                  </a:lnTo>
                  <a:cubicBezTo>
                    <a:pt x="89770" y="26914"/>
                    <a:pt x="89770" y="15129"/>
                    <a:pt x="81912" y="7273"/>
                  </a:cubicBezTo>
                  <a:cubicBezTo>
                    <a:pt x="74055" y="-582"/>
                    <a:pt x="62272" y="-584"/>
                    <a:pt x="54414" y="7273"/>
                  </a:cubicBezTo>
                  <a:close/>
                </a:path>
              </a:pathLst>
            </a:custGeom>
            <a:solidFill>
              <a:srgbClr val="FFD15C"/>
            </a:solidFill>
            <a:ln w="9525" cap="flat">
              <a:noFill/>
              <a:prstDash val="solid"/>
              <a:miter/>
            </a:ln>
          </p:spPr>
          <p:txBody>
            <a:bodyPr rtlCol="0" anchor="ctr"/>
            <a:lstStyle/>
            <a:p>
              <a:endParaRPr lang="sv-SE"/>
            </a:p>
          </p:txBody>
        </p:sp>
      </p:grpSp>
      <p:grpSp>
        <p:nvGrpSpPr>
          <p:cNvPr id="106" name="Bild 39">
            <a:extLst>
              <a:ext uri="{FF2B5EF4-FFF2-40B4-BE49-F238E27FC236}">
                <a16:creationId xmlns:a16="http://schemas.microsoft.com/office/drawing/2014/main" id="{32B07BC2-13CA-42F8-9911-A9B517AE205C}"/>
              </a:ext>
            </a:extLst>
          </p:cNvPr>
          <p:cNvGrpSpPr/>
          <p:nvPr/>
        </p:nvGrpSpPr>
        <p:grpSpPr>
          <a:xfrm>
            <a:off x="2833254" y="4786143"/>
            <a:ext cx="709612" cy="709612"/>
            <a:chOff x="2833254" y="4786143"/>
            <a:chExt cx="709612" cy="709612"/>
          </a:xfrm>
        </p:grpSpPr>
        <p:sp>
          <p:nvSpPr>
            <p:cNvPr id="107" name="Frihandsfigur: Form 106">
              <a:extLst>
                <a:ext uri="{FF2B5EF4-FFF2-40B4-BE49-F238E27FC236}">
                  <a16:creationId xmlns:a16="http://schemas.microsoft.com/office/drawing/2014/main" id="{D06DCAD9-827D-4AE0-A75F-F9798C3A31F3}"/>
                </a:ext>
              </a:extLst>
            </p:cNvPr>
            <p:cNvSpPr/>
            <p:nvPr/>
          </p:nvSpPr>
          <p:spPr>
            <a:xfrm>
              <a:off x="2954563" y="4785104"/>
              <a:ext cx="234227" cy="173245"/>
            </a:xfrm>
            <a:custGeom>
              <a:avLst/>
              <a:gdLst>
                <a:gd name="connsiteX0" fmla="*/ 233497 w 234227"/>
                <a:gd name="connsiteY0" fmla="*/ 1039 h 173245"/>
                <a:gd name="connsiteX1" fmla="*/ 1039 w 234227"/>
                <a:gd name="connsiteY1" fmla="*/ 1039 h 173245"/>
                <a:gd name="connsiteX2" fmla="*/ 123383 w 234227"/>
                <a:gd name="connsiteY2" fmla="*/ 172325 h 173245"/>
              </a:gdLst>
              <a:ahLst/>
              <a:cxnLst>
                <a:cxn ang="0">
                  <a:pos x="connsiteX0" y="connsiteY0"/>
                </a:cxn>
                <a:cxn ang="0">
                  <a:pos x="connsiteX1" y="connsiteY1"/>
                </a:cxn>
                <a:cxn ang="0">
                  <a:pos x="connsiteX2" y="connsiteY2"/>
                </a:cxn>
              </a:cxnLst>
              <a:rect l="l" t="t" r="r" b="b"/>
              <a:pathLst>
                <a:path w="234227" h="173245">
                  <a:moveTo>
                    <a:pt x="233497" y="1039"/>
                  </a:moveTo>
                  <a:lnTo>
                    <a:pt x="1039" y="1039"/>
                  </a:lnTo>
                  <a:lnTo>
                    <a:pt x="123383" y="172325"/>
                  </a:lnTo>
                  <a:close/>
                </a:path>
              </a:pathLst>
            </a:custGeom>
            <a:solidFill>
              <a:schemeClr val="accent4"/>
            </a:solidFill>
            <a:ln w="9525" cap="flat">
              <a:noFill/>
              <a:prstDash val="solid"/>
              <a:miter/>
            </a:ln>
          </p:spPr>
          <p:txBody>
            <a:bodyPr rtlCol="0" anchor="ctr"/>
            <a:lstStyle/>
            <a:p>
              <a:endParaRPr lang="sv-SE"/>
            </a:p>
          </p:txBody>
        </p:sp>
        <p:sp>
          <p:nvSpPr>
            <p:cNvPr id="108" name="Frihandsfigur: Form 107">
              <a:extLst>
                <a:ext uri="{FF2B5EF4-FFF2-40B4-BE49-F238E27FC236}">
                  <a16:creationId xmlns:a16="http://schemas.microsoft.com/office/drawing/2014/main" id="{DBED2C73-A54F-44FB-ACAD-C189908F3266}"/>
                </a:ext>
              </a:extLst>
            </p:cNvPr>
            <p:cNvSpPr/>
            <p:nvPr/>
          </p:nvSpPr>
          <p:spPr>
            <a:xfrm>
              <a:off x="3187021" y="4785104"/>
              <a:ext cx="234227" cy="173245"/>
            </a:xfrm>
            <a:custGeom>
              <a:avLst/>
              <a:gdLst>
                <a:gd name="connsiteX0" fmla="*/ 233497 w 234227"/>
                <a:gd name="connsiteY0" fmla="*/ 1039 h 173245"/>
                <a:gd name="connsiteX1" fmla="*/ 1039 w 234227"/>
                <a:gd name="connsiteY1" fmla="*/ 1039 h 173245"/>
                <a:gd name="connsiteX2" fmla="*/ 111153 w 234227"/>
                <a:gd name="connsiteY2" fmla="*/ 172325 h 173245"/>
              </a:gdLst>
              <a:ahLst/>
              <a:cxnLst>
                <a:cxn ang="0">
                  <a:pos x="connsiteX0" y="connsiteY0"/>
                </a:cxn>
                <a:cxn ang="0">
                  <a:pos x="connsiteX1" y="connsiteY1"/>
                </a:cxn>
                <a:cxn ang="0">
                  <a:pos x="connsiteX2" y="connsiteY2"/>
                </a:cxn>
              </a:cxnLst>
              <a:rect l="l" t="t" r="r" b="b"/>
              <a:pathLst>
                <a:path w="234227" h="173245">
                  <a:moveTo>
                    <a:pt x="233497" y="1039"/>
                  </a:moveTo>
                  <a:lnTo>
                    <a:pt x="1039" y="1039"/>
                  </a:lnTo>
                  <a:lnTo>
                    <a:pt x="111153" y="172325"/>
                  </a:lnTo>
                  <a:close/>
                </a:path>
              </a:pathLst>
            </a:custGeom>
            <a:solidFill>
              <a:schemeClr val="accent4"/>
            </a:solidFill>
            <a:ln w="9525" cap="flat">
              <a:noFill/>
              <a:prstDash val="solid"/>
              <a:miter/>
            </a:ln>
          </p:spPr>
          <p:txBody>
            <a:bodyPr rtlCol="0" anchor="ctr"/>
            <a:lstStyle/>
            <a:p>
              <a:endParaRPr lang="sv-SE"/>
            </a:p>
          </p:txBody>
        </p:sp>
        <p:sp>
          <p:nvSpPr>
            <p:cNvPr id="109" name="Frihandsfigur: Form 108">
              <a:extLst>
                <a:ext uri="{FF2B5EF4-FFF2-40B4-BE49-F238E27FC236}">
                  <a16:creationId xmlns:a16="http://schemas.microsoft.com/office/drawing/2014/main" id="{6A302A7D-1963-4D4F-AD7A-DBCE378BD239}"/>
                </a:ext>
              </a:extLst>
            </p:cNvPr>
            <p:cNvSpPr/>
            <p:nvPr/>
          </p:nvSpPr>
          <p:spPr>
            <a:xfrm>
              <a:off x="2832215" y="4956389"/>
              <a:ext cx="356192" cy="539139"/>
            </a:xfrm>
            <a:custGeom>
              <a:avLst/>
              <a:gdLst>
                <a:gd name="connsiteX0" fmla="*/ 1039 w 356191"/>
                <a:gd name="connsiteY0" fmla="*/ 1039 h 539138"/>
                <a:gd name="connsiteX1" fmla="*/ 355845 w 356191"/>
                <a:gd name="connsiteY1" fmla="*/ 539366 h 539138"/>
                <a:gd name="connsiteX2" fmla="*/ 245732 w 356191"/>
                <a:gd name="connsiteY2" fmla="*/ 1039 h 539138"/>
              </a:gdLst>
              <a:ahLst/>
              <a:cxnLst>
                <a:cxn ang="0">
                  <a:pos x="connsiteX0" y="connsiteY0"/>
                </a:cxn>
                <a:cxn ang="0">
                  <a:pos x="connsiteX1" y="connsiteY1"/>
                </a:cxn>
                <a:cxn ang="0">
                  <a:pos x="connsiteX2" y="connsiteY2"/>
                </a:cxn>
              </a:cxnLst>
              <a:rect l="l" t="t" r="r" b="b"/>
              <a:pathLst>
                <a:path w="356191" h="539138">
                  <a:moveTo>
                    <a:pt x="1039" y="1039"/>
                  </a:moveTo>
                  <a:lnTo>
                    <a:pt x="355845" y="539366"/>
                  </a:lnTo>
                  <a:lnTo>
                    <a:pt x="245732" y="1039"/>
                  </a:lnTo>
                  <a:close/>
                </a:path>
              </a:pathLst>
            </a:custGeom>
            <a:solidFill>
              <a:schemeClr val="accent4"/>
            </a:solidFill>
            <a:ln w="9525" cap="flat">
              <a:noFill/>
              <a:prstDash val="solid"/>
              <a:miter/>
            </a:ln>
          </p:spPr>
          <p:txBody>
            <a:bodyPr rtlCol="0" anchor="ctr"/>
            <a:lstStyle/>
            <a:p>
              <a:endParaRPr lang="sv-SE"/>
            </a:p>
          </p:txBody>
        </p:sp>
        <p:sp>
          <p:nvSpPr>
            <p:cNvPr id="110" name="Frihandsfigur: Form 109">
              <a:extLst>
                <a:ext uri="{FF2B5EF4-FFF2-40B4-BE49-F238E27FC236}">
                  <a16:creationId xmlns:a16="http://schemas.microsoft.com/office/drawing/2014/main" id="{BB512F51-179D-4C05-A16C-E83FC523D4CA}"/>
                </a:ext>
              </a:extLst>
            </p:cNvPr>
            <p:cNvSpPr/>
            <p:nvPr/>
          </p:nvSpPr>
          <p:spPr>
            <a:xfrm>
              <a:off x="3187021" y="4956389"/>
              <a:ext cx="356192" cy="539139"/>
            </a:xfrm>
            <a:custGeom>
              <a:avLst/>
              <a:gdLst>
                <a:gd name="connsiteX0" fmla="*/ 1039 w 356191"/>
                <a:gd name="connsiteY0" fmla="*/ 539366 h 539138"/>
                <a:gd name="connsiteX1" fmla="*/ 355845 w 356191"/>
                <a:gd name="connsiteY1" fmla="*/ 1039 h 539138"/>
                <a:gd name="connsiteX2" fmla="*/ 111153 w 356191"/>
                <a:gd name="connsiteY2" fmla="*/ 1039 h 539138"/>
              </a:gdLst>
              <a:ahLst/>
              <a:cxnLst>
                <a:cxn ang="0">
                  <a:pos x="connsiteX0" y="connsiteY0"/>
                </a:cxn>
                <a:cxn ang="0">
                  <a:pos x="connsiteX1" y="connsiteY1"/>
                </a:cxn>
                <a:cxn ang="0">
                  <a:pos x="connsiteX2" y="connsiteY2"/>
                </a:cxn>
              </a:cxnLst>
              <a:rect l="l" t="t" r="r" b="b"/>
              <a:pathLst>
                <a:path w="356191" h="539138">
                  <a:moveTo>
                    <a:pt x="1039" y="539366"/>
                  </a:moveTo>
                  <a:lnTo>
                    <a:pt x="355845" y="1039"/>
                  </a:lnTo>
                  <a:lnTo>
                    <a:pt x="111153" y="1039"/>
                  </a:lnTo>
                  <a:close/>
                </a:path>
              </a:pathLst>
            </a:custGeom>
            <a:solidFill>
              <a:schemeClr val="accent4"/>
            </a:solidFill>
            <a:ln w="9525" cap="flat">
              <a:noFill/>
              <a:prstDash val="solid"/>
              <a:miter/>
            </a:ln>
          </p:spPr>
          <p:txBody>
            <a:bodyPr rtlCol="0" anchor="ctr"/>
            <a:lstStyle/>
            <a:p>
              <a:endParaRPr lang="sv-SE"/>
            </a:p>
          </p:txBody>
        </p:sp>
        <p:sp>
          <p:nvSpPr>
            <p:cNvPr id="111" name="Frihandsfigur: Form 110">
              <a:extLst>
                <a:ext uri="{FF2B5EF4-FFF2-40B4-BE49-F238E27FC236}">
                  <a16:creationId xmlns:a16="http://schemas.microsoft.com/office/drawing/2014/main" id="{A050E997-32D2-42ED-9004-43879DAE8D6D}"/>
                </a:ext>
              </a:extLst>
            </p:cNvPr>
            <p:cNvSpPr/>
            <p:nvPr/>
          </p:nvSpPr>
          <p:spPr>
            <a:xfrm>
              <a:off x="3077797" y="4785993"/>
              <a:ext cx="220368" cy="170473"/>
            </a:xfrm>
            <a:custGeom>
              <a:avLst/>
              <a:gdLst>
                <a:gd name="connsiteX0" fmla="*/ 150 w 220367"/>
                <a:gd name="connsiteY0" fmla="*/ 171436 h 170473"/>
                <a:gd name="connsiteX1" fmla="*/ 220377 w 220367"/>
                <a:gd name="connsiteY1" fmla="*/ 171436 h 170473"/>
                <a:gd name="connsiteX2" fmla="*/ 110263 w 220367"/>
                <a:gd name="connsiteY2" fmla="*/ 150 h 170473"/>
              </a:gdLst>
              <a:ahLst/>
              <a:cxnLst>
                <a:cxn ang="0">
                  <a:pos x="connsiteX0" y="connsiteY0"/>
                </a:cxn>
                <a:cxn ang="0">
                  <a:pos x="connsiteX1" y="connsiteY1"/>
                </a:cxn>
                <a:cxn ang="0">
                  <a:pos x="connsiteX2" y="connsiteY2"/>
                </a:cxn>
              </a:cxnLst>
              <a:rect l="l" t="t" r="r" b="b"/>
              <a:pathLst>
                <a:path w="220367" h="170473">
                  <a:moveTo>
                    <a:pt x="150" y="171436"/>
                  </a:moveTo>
                  <a:lnTo>
                    <a:pt x="220377" y="171436"/>
                  </a:lnTo>
                  <a:lnTo>
                    <a:pt x="110263" y="150"/>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112" name="Frihandsfigur: Form 111">
              <a:extLst>
                <a:ext uri="{FF2B5EF4-FFF2-40B4-BE49-F238E27FC236}">
                  <a16:creationId xmlns:a16="http://schemas.microsoft.com/office/drawing/2014/main" id="{8ED29B3E-AAF7-4C4D-8822-6A06CADE03A9}"/>
                </a:ext>
              </a:extLst>
            </p:cNvPr>
            <p:cNvSpPr/>
            <p:nvPr/>
          </p:nvSpPr>
          <p:spPr>
            <a:xfrm>
              <a:off x="2833104" y="4785993"/>
              <a:ext cx="243929" cy="170473"/>
            </a:xfrm>
            <a:custGeom>
              <a:avLst/>
              <a:gdLst>
                <a:gd name="connsiteX0" fmla="*/ 238725 w 243929"/>
                <a:gd name="connsiteY0" fmla="*/ 162870 h 170473"/>
                <a:gd name="connsiteX1" fmla="*/ 122499 w 243929"/>
                <a:gd name="connsiteY1" fmla="*/ 150 h 170473"/>
                <a:gd name="connsiteX2" fmla="*/ 150 w 243929"/>
                <a:gd name="connsiteY2" fmla="*/ 171436 h 170473"/>
                <a:gd name="connsiteX3" fmla="*/ 244843 w 243929"/>
                <a:gd name="connsiteY3" fmla="*/ 171436 h 170473"/>
              </a:gdLst>
              <a:ahLst/>
              <a:cxnLst>
                <a:cxn ang="0">
                  <a:pos x="connsiteX0" y="connsiteY0"/>
                </a:cxn>
                <a:cxn ang="0">
                  <a:pos x="connsiteX1" y="connsiteY1"/>
                </a:cxn>
                <a:cxn ang="0">
                  <a:pos x="connsiteX2" y="connsiteY2"/>
                </a:cxn>
                <a:cxn ang="0">
                  <a:pos x="connsiteX3" y="connsiteY3"/>
                </a:cxn>
              </a:cxnLst>
              <a:rect l="l" t="t" r="r" b="b"/>
              <a:pathLst>
                <a:path w="243929" h="170473">
                  <a:moveTo>
                    <a:pt x="238725" y="162870"/>
                  </a:moveTo>
                  <a:lnTo>
                    <a:pt x="122499" y="150"/>
                  </a:lnTo>
                  <a:lnTo>
                    <a:pt x="150" y="171436"/>
                  </a:lnTo>
                  <a:lnTo>
                    <a:pt x="244843" y="171436"/>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113" name="Frihandsfigur: Form 112">
              <a:extLst>
                <a:ext uri="{FF2B5EF4-FFF2-40B4-BE49-F238E27FC236}">
                  <a16:creationId xmlns:a16="http://schemas.microsoft.com/office/drawing/2014/main" id="{9A68EDB3-1873-4892-AAFE-3DB29B130FE0}"/>
                </a:ext>
              </a:extLst>
            </p:cNvPr>
            <p:cNvSpPr/>
            <p:nvPr/>
          </p:nvSpPr>
          <p:spPr>
            <a:xfrm>
              <a:off x="3298023" y="4785993"/>
              <a:ext cx="243929" cy="170473"/>
            </a:xfrm>
            <a:custGeom>
              <a:avLst/>
              <a:gdLst>
                <a:gd name="connsiteX0" fmla="*/ 122495 w 243929"/>
                <a:gd name="connsiteY0" fmla="*/ 150 h 170473"/>
                <a:gd name="connsiteX1" fmla="*/ 6268 w 243929"/>
                <a:gd name="connsiteY1" fmla="*/ 162870 h 170473"/>
                <a:gd name="connsiteX2" fmla="*/ 150 w 243929"/>
                <a:gd name="connsiteY2" fmla="*/ 171436 h 170473"/>
                <a:gd name="connsiteX3" fmla="*/ 244843 w 243929"/>
                <a:gd name="connsiteY3" fmla="*/ 171436 h 170473"/>
              </a:gdLst>
              <a:ahLst/>
              <a:cxnLst>
                <a:cxn ang="0">
                  <a:pos x="connsiteX0" y="connsiteY0"/>
                </a:cxn>
                <a:cxn ang="0">
                  <a:pos x="connsiteX1" y="connsiteY1"/>
                </a:cxn>
                <a:cxn ang="0">
                  <a:pos x="connsiteX2" y="connsiteY2"/>
                </a:cxn>
                <a:cxn ang="0">
                  <a:pos x="connsiteX3" y="connsiteY3"/>
                </a:cxn>
              </a:cxnLst>
              <a:rect l="l" t="t" r="r" b="b"/>
              <a:pathLst>
                <a:path w="243929" h="170473">
                  <a:moveTo>
                    <a:pt x="122495" y="150"/>
                  </a:moveTo>
                  <a:lnTo>
                    <a:pt x="6268" y="162870"/>
                  </a:lnTo>
                  <a:lnTo>
                    <a:pt x="150" y="171436"/>
                  </a:lnTo>
                  <a:lnTo>
                    <a:pt x="244843" y="171436"/>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114" name="Frihandsfigur: Form 113">
              <a:extLst>
                <a:ext uri="{FF2B5EF4-FFF2-40B4-BE49-F238E27FC236}">
                  <a16:creationId xmlns:a16="http://schemas.microsoft.com/office/drawing/2014/main" id="{0A6C8BF8-3005-4C9B-B7F1-B168D5287BF3}"/>
                </a:ext>
              </a:extLst>
            </p:cNvPr>
            <p:cNvSpPr/>
            <p:nvPr/>
          </p:nvSpPr>
          <p:spPr>
            <a:xfrm>
              <a:off x="3077797" y="4957278"/>
              <a:ext cx="220368" cy="537753"/>
            </a:xfrm>
            <a:custGeom>
              <a:avLst/>
              <a:gdLst>
                <a:gd name="connsiteX0" fmla="*/ 220377 w 220367"/>
                <a:gd name="connsiteY0" fmla="*/ 150 h 537752"/>
                <a:gd name="connsiteX1" fmla="*/ 150 w 220367"/>
                <a:gd name="connsiteY1" fmla="*/ 150 h 537752"/>
                <a:gd name="connsiteX2" fmla="*/ 110263 w 220367"/>
                <a:gd name="connsiteY2" fmla="*/ 538477 h 537752"/>
              </a:gdLst>
              <a:ahLst/>
              <a:cxnLst>
                <a:cxn ang="0">
                  <a:pos x="connsiteX0" y="connsiteY0"/>
                </a:cxn>
                <a:cxn ang="0">
                  <a:pos x="connsiteX1" y="connsiteY1"/>
                </a:cxn>
                <a:cxn ang="0">
                  <a:pos x="connsiteX2" y="connsiteY2"/>
                </a:cxn>
              </a:cxnLst>
              <a:rect l="l" t="t" r="r" b="b"/>
              <a:pathLst>
                <a:path w="220367" h="537752">
                  <a:moveTo>
                    <a:pt x="220377" y="150"/>
                  </a:moveTo>
                  <a:lnTo>
                    <a:pt x="150" y="150"/>
                  </a:lnTo>
                  <a:lnTo>
                    <a:pt x="110263" y="538477"/>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grpSp>
      <p:grpSp>
        <p:nvGrpSpPr>
          <p:cNvPr id="115" name="Bild 8">
            <a:extLst>
              <a:ext uri="{FF2B5EF4-FFF2-40B4-BE49-F238E27FC236}">
                <a16:creationId xmlns:a16="http://schemas.microsoft.com/office/drawing/2014/main" id="{5DB96233-E71B-49D9-8EFB-4DCFFF7A8E64}"/>
              </a:ext>
            </a:extLst>
          </p:cNvPr>
          <p:cNvGrpSpPr/>
          <p:nvPr/>
        </p:nvGrpSpPr>
        <p:grpSpPr>
          <a:xfrm>
            <a:off x="2676196" y="2843773"/>
            <a:ext cx="942806" cy="942806"/>
            <a:chOff x="2676196" y="2843773"/>
            <a:chExt cx="942806" cy="942806"/>
          </a:xfrm>
        </p:grpSpPr>
        <p:sp>
          <p:nvSpPr>
            <p:cNvPr id="116" name="Frihandsfigur: Form 115">
              <a:extLst>
                <a:ext uri="{FF2B5EF4-FFF2-40B4-BE49-F238E27FC236}">
                  <a16:creationId xmlns:a16="http://schemas.microsoft.com/office/drawing/2014/main" id="{45853C95-57E2-4C23-AB58-DBA1FE3BB93B}"/>
                </a:ext>
              </a:extLst>
            </p:cNvPr>
            <p:cNvSpPr/>
            <p:nvPr/>
          </p:nvSpPr>
          <p:spPr>
            <a:xfrm>
              <a:off x="2772157" y="2843504"/>
              <a:ext cx="747935" cy="747935"/>
            </a:xfrm>
            <a:custGeom>
              <a:avLst/>
              <a:gdLst>
                <a:gd name="connsiteX0" fmla="*/ 748946 w 747934"/>
                <a:gd name="connsiteY0" fmla="*/ 374607 h 747934"/>
                <a:gd name="connsiteX1" fmla="*/ 374607 w 747934"/>
                <a:gd name="connsiteY1" fmla="*/ 748946 h 747934"/>
                <a:gd name="connsiteX2" fmla="*/ 269 w 747934"/>
                <a:gd name="connsiteY2" fmla="*/ 374607 h 747934"/>
                <a:gd name="connsiteX3" fmla="*/ 374607 w 747934"/>
                <a:gd name="connsiteY3" fmla="*/ 269 h 747934"/>
                <a:gd name="connsiteX4" fmla="*/ 748946 w 747934"/>
                <a:gd name="connsiteY4" fmla="*/ 374607 h 747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934" h="747934">
                  <a:moveTo>
                    <a:pt x="748946" y="374607"/>
                  </a:moveTo>
                  <a:cubicBezTo>
                    <a:pt x="748946" y="581349"/>
                    <a:pt x="581349" y="748946"/>
                    <a:pt x="374607" y="748946"/>
                  </a:cubicBezTo>
                  <a:cubicBezTo>
                    <a:pt x="167866" y="748946"/>
                    <a:pt x="269" y="581349"/>
                    <a:pt x="269" y="374607"/>
                  </a:cubicBezTo>
                  <a:cubicBezTo>
                    <a:pt x="269" y="167866"/>
                    <a:pt x="167866" y="269"/>
                    <a:pt x="374607" y="269"/>
                  </a:cubicBezTo>
                  <a:cubicBezTo>
                    <a:pt x="581349" y="269"/>
                    <a:pt x="748946" y="167866"/>
                    <a:pt x="748946" y="374607"/>
                  </a:cubicBezTo>
                  <a:close/>
                </a:path>
              </a:pathLst>
            </a:custGeom>
            <a:solidFill>
              <a:srgbClr val="FFD422"/>
            </a:solidFill>
            <a:ln w="1837" cap="flat">
              <a:noFill/>
              <a:prstDash val="solid"/>
              <a:miter/>
            </a:ln>
          </p:spPr>
          <p:txBody>
            <a:bodyPr rtlCol="0" anchor="ctr"/>
            <a:lstStyle/>
            <a:p>
              <a:endParaRPr lang="sv-SE"/>
            </a:p>
          </p:txBody>
        </p:sp>
        <p:sp>
          <p:nvSpPr>
            <p:cNvPr id="117" name="Frihandsfigur: Form 116">
              <a:extLst>
                <a:ext uri="{FF2B5EF4-FFF2-40B4-BE49-F238E27FC236}">
                  <a16:creationId xmlns:a16="http://schemas.microsoft.com/office/drawing/2014/main" id="{705D8D2B-4BA6-4D73-B46B-C85BF3A084D7}"/>
                </a:ext>
              </a:extLst>
            </p:cNvPr>
            <p:cNvSpPr/>
            <p:nvPr/>
          </p:nvSpPr>
          <p:spPr>
            <a:xfrm>
              <a:off x="2713314" y="3435718"/>
              <a:ext cx="339633" cy="350768"/>
            </a:xfrm>
            <a:custGeom>
              <a:avLst/>
              <a:gdLst>
                <a:gd name="connsiteX0" fmla="*/ 130193 w 339632"/>
                <a:gd name="connsiteY0" fmla="*/ 1392 h 350768"/>
                <a:gd name="connsiteX1" fmla="*/ 1392 w 339632"/>
                <a:gd name="connsiteY1" fmla="*/ 224659 h 350768"/>
                <a:gd name="connsiteX2" fmla="*/ 151721 w 339632"/>
                <a:gd name="connsiteY2" fmla="*/ 216678 h 350768"/>
                <a:gd name="connsiteX3" fmla="*/ 220019 w 339632"/>
                <a:gd name="connsiteY3" fmla="*/ 350861 h 350768"/>
                <a:gd name="connsiteX4" fmla="*/ 339169 w 339632"/>
                <a:gd name="connsiteY4" fmla="*/ 144298 h 350768"/>
                <a:gd name="connsiteX5" fmla="*/ 130193 w 339632"/>
                <a:gd name="connsiteY5" fmla="*/ 1392 h 35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632" h="350768">
                  <a:moveTo>
                    <a:pt x="130193" y="1392"/>
                  </a:moveTo>
                  <a:lnTo>
                    <a:pt x="1392" y="224659"/>
                  </a:lnTo>
                  <a:lnTo>
                    <a:pt x="151721" y="216678"/>
                  </a:lnTo>
                  <a:lnTo>
                    <a:pt x="220019" y="350861"/>
                  </a:lnTo>
                  <a:lnTo>
                    <a:pt x="339169" y="144298"/>
                  </a:lnTo>
                  <a:cubicBezTo>
                    <a:pt x="253797" y="122212"/>
                    <a:pt x="180488" y="70803"/>
                    <a:pt x="130193" y="1392"/>
                  </a:cubicBezTo>
                  <a:close/>
                </a:path>
              </a:pathLst>
            </a:custGeom>
            <a:solidFill>
              <a:srgbClr val="40596B"/>
            </a:solidFill>
            <a:ln w="9525" cap="flat">
              <a:noFill/>
              <a:prstDash val="solid"/>
              <a:miter/>
            </a:ln>
          </p:spPr>
          <p:txBody>
            <a:bodyPr rtlCol="0" anchor="ctr"/>
            <a:lstStyle/>
            <a:p>
              <a:endParaRPr lang="sv-SE"/>
            </a:p>
          </p:txBody>
        </p:sp>
        <p:sp>
          <p:nvSpPr>
            <p:cNvPr id="118" name="Frihandsfigur: Form 117">
              <a:extLst>
                <a:ext uri="{FF2B5EF4-FFF2-40B4-BE49-F238E27FC236}">
                  <a16:creationId xmlns:a16="http://schemas.microsoft.com/office/drawing/2014/main" id="{01CA4A36-0F91-4769-A897-8F628C9C809C}"/>
                </a:ext>
              </a:extLst>
            </p:cNvPr>
            <p:cNvSpPr/>
            <p:nvPr/>
          </p:nvSpPr>
          <p:spPr>
            <a:xfrm>
              <a:off x="3240952" y="3434604"/>
              <a:ext cx="339633" cy="352624"/>
            </a:xfrm>
            <a:custGeom>
              <a:avLst/>
              <a:gdLst>
                <a:gd name="connsiteX0" fmla="*/ 209811 w 339632"/>
                <a:gd name="connsiteY0" fmla="*/ 1392 h 352624"/>
                <a:gd name="connsiteX1" fmla="*/ 1392 w 339632"/>
                <a:gd name="connsiteY1" fmla="*/ 145040 h 352624"/>
                <a:gd name="connsiteX2" fmla="*/ 120913 w 339632"/>
                <a:gd name="connsiteY2" fmla="*/ 351975 h 352624"/>
                <a:gd name="connsiteX3" fmla="*/ 189211 w 339632"/>
                <a:gd name="connsiteY3" fmla="*/ 217792 h 352624"/>
                <a:gd name="connsiteX4" fmla="*/ 339540 w 339632"/>
                <a:gd name="connsiteY4" fmla="*/ 225772 h 352624"/>
                <a:gd name="connsiteX5" fmla="*/ 209811 w 339632"/>
                <a:gd name="connsiteY5" fmla="*/ 1392 h 352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632" h="352624">
                  <a:moveTo>
                    <a:pt x="209811" y="1392"/>
                  </a:moveTo>
                  <a:cubicBezTo>
                    <a:pt x="159887" y="70989"/>
                    <a:pt x="86579" y="122583"/>
                    <a:pt x="1392" y="145040"/>
                  </a:cubicBezTo>
                  <a:lnTo>
                    <a:pt x="120913" y="351975"/>
                  </a:lnTo>
                  <a:lnTo>
                    <a:pt x="189211" y="217792"/>
                  </a:lnTo>
                  <a:lnTo>
                    <a:pt x="339540" y="225772"/>
                  </a:lnTo>
                  <a:lnTo>
                    <a:pt x="209811" y="1392"/>
                  </a:lnTo>
                  <a:close/>
                </a:path>
              </a:pathLst>
            </a:custGeom>
            <a:solidFill>
              <a:srgbClr val="40596B"/>
            </a:solidFill>
            <a:ln w="9525" cap="flat">
              <a:noFill/>
              <a:prstDash val="solid"/>
              <a:miter/>
            </a:ln>
          </p:spPr>
          <p:txBody>
            <a:bodyPr rtlCol="0" anchor="ctr"/>
            <a:lstStyle/>
            <a:p>
              <a:endParaRPr lang="sv-SE"/>
            </a:p>
          </p:txBody>
        </p:sp>
        <p:sp>
          <p:nvSpPr>
            <p:cNvPr id="119" name="Frihandsfigur: Form 118">
              <a:extLst>
                <a:ext uri="{FF2B5EF4-FFF2-40B4-BE49-F238E27FC236}">
                  <a16:creationId xmlns:a16="http://schemas.microsoft.com/office/drawing/2014/main" id="{B543C993-ED16-4DBF-B214-6DAA94ECE11C}"/>
                </a:ext>
              </a:extLst>
            </p:cNvPr>
            <p:cNvSpPr/>
            <p:nvPr/>
          </p:nvSpPr>
          <p:spPr>
            <a:xfrm>
              <a:off x="2875160" y="2946508"/>
              <a:ext cx="541928" cy="541928"/>
            </a:xfrm>
            <a:custGeom>
              <a:avLst/>
              <a:gdLst>
                <a:gd name="connsiteX0" fmla="*/ 542939 w 541927"/>
                <a:gd name="connsiteY0" fmla="*/ 271604 h 541927"/>
                <a:gd name="connsiteX1" fmla="*/ 271604 w 541927"/>
                <a:gd name="connsiteY1" fmla="*/ 542939 h 541927"/>
                <a:gd name="connsiteX2" fmla="*/ 269 w 541927"/>
                <a:gd name="connsiteY2" fmla="*/ 271604 h 541927"/>
                <a:gd name="connsiteX3" fmla="*/ 271604 w 541927"/>
                <a:gd name="connsiteY3" fmla="*/ 269 h 541927"/>
                <a:gd name="connsiteX4" fmla="*/ 542939 w 541927"/>
                <a:gd name="connsiteY4" fmla="*/ 271604 h 541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27" h="541927">
                  <a:moveTo>
                    <a:pt x="542939" y="271604"/>
                  </a:moveTo>
                  <a:cubicBezTo>
                    <a:pt x="542939" y="421458"/>
                    <a:pt x="421458" y="542939"/>
                    <a:pt x="271604" y="542939"/>
                  </a:cubicBezTo>
                  <a:cubicBezTo>
                    <a:pt x="121749" y="542939"/>
                    <a:pt x="269" y="421458"/>
                    <a:pt x="269" y="271604"/>
                  </a:cubicBezTo>
                  <a:cubicBezTo>
                    <a:pt x="269" y="121749"/>
                    <a:pt x="121749" y="269"/>
                    <a:pt x="271604" y="269"/>
                  </a:cubicBezTo>
                  <a:cubicBezTo>
                    <a:pt x="421458" y="269"/>
                    <a:pt x="542939" y="121749"/>
                    <a:pt x="542939" y="271604"/>
                  </a:cubicBezTo>
                  <a:close/>
                </a:path>
              </a:pathLst>
            </a:custGeom>
            <a:solidFill>
              <a:schemeClr val="accent4"/>
            </a:solidFill>
            <a:ln w="1837" cap="flat">
              <a:noFill/>
              <a:prstDash val="solid"/>
              <a:miter/>
            </a:ln>
          </p:spPr>
          <p:txBody>
            <a:bodyPr rtlCol="0" anchor="ctr"/>
            <a:lstStyle/>
            <a:p>
              <a:endParaRPr lang="sv-SE" dirty="0"/>
            </a:p>
          </p:txBody>
        </p:sp>
        <p:sp>
          <p:nvSpPr>
            <p:cNvPr id="120" name="Frihandsfigur: Form 119">
              <a:extLst>
                <a:ext uri="{FF2B5EF4-FFF2-40B4-BE49-F238E27FC236}">
                  <a16:creationId xmlns:a16="http://schemas.microsoft.com/office/drawing/2014/main" id="{A591B442-89EB-4697-82B7-FFB1BEECF42F}"/>
                </a:ext>
              </a:extLst>
            </p:cNvPr>
            <p:cNvSpPr/>
            <p:nvPr/>
          </p:nvSpPr>
          <p:spPr>
            <a:xfrm>
              <a:off x="2956275" y="3036010"/>
              <a:ext cx="380463" cy="363760"/>
            </a:xfrm>
            <a:custGeom>
              <a:avLst/>
              <a:gdLst>
                <a:gd name="connsiteX0" fmla="*/ 376452 w 380463"/>
                <a:gd name="connsiteY0" fmla="*/ 152779 h 363759"/>
                <a:gd name="connsiteX1" fmla="*/ 368657 w 380463"/>
                <a:gd name="connsiteY1" fmla="*/ 128652 h 363759"/>
                <a:gd name="connsiteX2" fmla="*/ 261571 w 380463"/>
                <a:gd name="connsiteY2" fmla="*/ 113062 h 363759"/>
                <a:gd name="connsiteX3" fmla="*/ 250992 w 380463"/>
                <a:gd name="connsiteY3" fmla="*/ 105267 h 363759"/>
                <a:gd name="connsiteX4" fmla="*/ 203109 w 380463"/>
                <a:gd name="connsiteY4" fmla="*/ 8203 h 363759"/>
                <a:gd name="connsiteX5" fmla="*/ 177683 w 380463"/>
                <a:gd name="connsiteY5" fmla="*/ 8203 h 363759"/>
                <a:gd name="connsiteX6" fmla="*/ 129986 w 380463"/>
                <a:gd name="connsiteY6" fmla="*/ 105267 h 363759"/>
                <a:gd name="connsiteX7" fmla="*/ 119407 w 380463"/>
                <a:gd name="connsiteY7" fmla="*/ 113062 h 363759"/>
                <a:gd name="connsiteX8" fmla="*/ 12321 w 380463"/>
                <a:gd name="connsiteY8" fmla="*/ 128652 h 363759"/>
                <a:gd name="connsiteX9" fmla="*/ 4526 w 380463"/>
                <a:gd name="connsiteY9" fmla="*/ 152779 h 363759"/>
                <a:gd name="connsiteX10" fmla="*/ 81918 w 380463"/>
                <a:gd name="connsiteY10" fmla="*/ 228314 h 363759"/>
                <a:gd name="connsiteX11" fmla="*/ 86001 w 380463"/>
                <a:gd name="connsiteY11" fmla="*/ 240749 h 363759"/>
                <a:gd name="connsiteX12" fmla="*/ 67813 w 380463"/>
                <a:gd name="connsiteY12" fmla="*/ 347279 h 363759"/>
                <a:gd name="connsiteX13" fmla="*/ 88413 w 380463"/>
                <a:gd name="connsiteY13" fmla="*/ 362126 h 363759"/>
                <a:gd name="connsiteX14" fmla="*/ 184179 w 380463"/>
                <a:gd name="connsiteY14" fmla="*/ 311831 h 363759"/>
                <a:gd name="connsiteX15" fmla="*/ 197356 w 380463"/>
                <a:gd name="connsiteY15" fmla="*/ 311831 h 363759"/>
                <a:gd name="connsiteX16" fmla="*/ 293121 w 380463"/>
                <a:gd name="connsiteY16" fmla="*/ 362126 h 363759"/>
                <a:gd name="connsiteX17" fmla="*/ 313722 w 380463"/>
                <a:gd name="connsiteY17" fmla="*/ 347279 h 363759"/>
                <a:gd name="connsiteX18" fmla="*/ 295348 w 380463"/>
                <a:gd name="connsiteY18" fmla="*/ 240749 h 363759"/>
                <a:gd name="connsiteX19" fmla="*/ 299431 w 380463"/>
                <a:gd name="connsiteY19" fmla="*/ 228314 h 363759"/>
                <a:gd name="connsiteX20" fmla="*/ 376452 w 380463"/>
                <a:gd name="connsiteY20" fmla="*/ 152779 h 36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0463" h="363759">
                  <a:moveTo>
                    <a:pt x="376452" y="152779"/>
                  </a:moveTo>
                  <a:cubicBezTo>
                    <a:pt x="384803" y="144612"/>
                    <a:pt x="380164" y="130322"/>
                    <a:pt x="368657" y="128652"/>
                  </a:cubicBezTo>
                  <a:lnTo>
                    <a:pt x="261571" y="113062"/>
                  </a:lnTo>
                  <a:cubicBezTo>
                    <a:pt x="256931" y="112320"/>
                    <a:pt x="253033" y="109536"/>
                    <a:pt x="250992" y="105267"/>
                  </a:cubicBezTo>
                  <a:lnTo>
                    <a:pt x="203109" y="8203"/>
                  </a:lnTo>
                  <a:cubicBezTo>
                    <a:pt x="197913" y="-2376"/>
                    <a:pt x="182880" y="-2376"/>
                    <a:pt x="177683" y="8203"/>
                  </a:cubicBezTo>
                  <a:lnTo>
                    <a:pt x="129986" y="105267"/>
                  </a:lnTo>
                  <a:cubicBezTo>
                    <a:pt x="127944" y="109350"/>
                    <a:pt x="123861" y="112320"/>
                    <a:pt x="119407" y="113062"/>
                  </a:cubicBezTo>
                  <a:lnTo>
                    <a:pt x="12321" y="128652"/>
                  </a:lnTo>
                  <a:cubicBezTo>
                    <a:pt x="814" y="130322"/>
                    <a:pt x="-3826" y="144612"/>
                    <a:pt x="4526" y="152779"/>
                  </a:cubicBezTo>
                  <a:lnTo>
                    <a:pt x="81918" y="228314"/>
                  </a:lnTo>
                  <a:cubicBezTo>
                    <a:pt x="85258" y="231655"/>
                    <a:pt x="86743" y="236295"/>
                    <a:pt x="86001" y="240749"/>
                  </a:cubicBezTo>
                  <a:lnTo>
                    <a:pt x="67813" y="347279"/>
                  </a:lnTo>
                  <a:cubicBezTo>
                    <a:pt x="65771" y="358785"/>
                    <a:pt x="78020" y="367694"/>
                    <a:pt x="88413" y="362126"/>
                  </a:cubicBezTo>
                  <a:lnTo>
                    <a:pt x="184179" y="311831"/>
                  </a:lnTo>
                  <a:cubicBezTo>
                    <a:pt x="188262" y="309604"/>
                    <a:pt x="193273" y="309604"/>
                    <a:pt x="197356" y="311831"/>
                  </a:cubicBezTo>
                  <a:lnTo>
                    <a:pt x="293121" y="362126"/>
                  </a:lnTo>
                  <a:cubicBezTo>
                    <a:pt x="303514" y="367508"/>
                    <a:pt x="315578" y="358785"/>
                    <a:pt x="313722" y="347279"/>
                  </a:cubicBezTo>
                  <a:lnTo>
                    <a:pt x="295348" y="240749"/>
                  </a:lnTo>
                  <a:cubicBezTo>
                    <a:pt x="294606" y="236109"/>
                    <a:pt x="296091" y="231469"/>
                    <a:pt x="299431" y="228314"/>
                  </a:cubicBezTo>
                  <a:lnTo>
                    <a:pt x="376452" y="152779"/>
                  </a:lnTo>
                  <a:close/>
                </a:path>
              </a:pathLst>
            </a:custGeom>
            <a:solidFill>
              <a:srgbClr val="FFFFFF"/>
            </a:solidFill>
            <a:ln w="1837" cap="flat">
              <a:solidFill>
                <a:schemeClr val="tx1">
                  <a:lumMod val="50000"/>
                  <a:lumOff val="50000"/>
                </a:schemeClr>
              </a:solidFill>
              <a:prstDash val="solid"/>
              <a:miter/>
            </a:ln>
          </p:spPr>
          <p:txBody>
            <a:bodyPr rtlCol="0" anchor="ctr"/>
            <a:lstStyle/>
            <a:p>
              <a:endParaRPr lang="sv-SE"/>
            </a:p>
          </p:txBody>
        </p:sp>
      </p:grpSp>
    </p:spTree>
    <p:extLst>
      <p:ext uri="{BB962C8B-B14F-4D97-AF65-F5344CB8AC3E}">
        <p14:creationId xmlns:p14="http://schemas.microsoft.com/office/powerpoint/2010/main" val="2660037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ktangel 16">
            <a:extLst>
              <a:ext uri="{FF2B5EF4-FFF2-40B4-BE49-F238E27FC236}">
                <a16:creationId xmlns:a16="http://schemas.microsoft.com/office/drawing/2014/main" id="{E7A17921-3C38-47D3-8B0A-51770E7B05C3}"/>
              </a:ext>
            </a:extLst>
          </p:cNvPr>
          <p:cNvSpPr/>
          <p:nvPr/>
        </p:nvSpPr>
        <p:spPr>
          <a:xfrm>
            <a:off x="2971800" y="481903"/>
            <a:ext cx="6096000" cy="707886"/>
          </a:xfrm>
          <a:prstGeom prst="rect">
            <a:avLst/>
          </a:prstGeom>
        </p:spPr>
        <p:txBody>
          <a:bodyPr>
            <a:spAutoFit/>
          </a:bodyPr>
          <a:lstStyle/>
          <a:p>
            <a:pPr algn="ctr"/>
            <a:r>
              <a:rPr lang="sv-SE" sz="2800" dirty="0">
                <a:latin typeface="&amp;quot"/>
              </a:rPr>
              <a:t> [ VEM ÄR NINJAN?]</a:t>
            </a:r>
          </a:p>
          <a:p>
            <a:pPr algn="ctr"/>
            <a:endParaRPr lang="sv-SE" sz="1200" dirty="0">
              <a:latin typeface="&amp;quot"/>
            </a:endParaRPr>
          </a:p>
        </p:txBody>
      </p:sp>
      <p:sp>
        <p:nvSpPr>
          <p:cNvPr id="2" name="Ellips 1">
            <a:extLst>
              <a:ext uri="{FF2B5EF4-FFF2-40B4-BE49-F238E27FC236}">
                <a16:creationId xmlns:a16="http://schemas.microsoft.com/office/drawing/2014/main" id="{6106DB04-AA10-4611-83EF-27B76B5F8C2A}"/>
              </a:ext>
            </a:extLst>
          </p:cNvPr>
          <p:cNvSpPr/>
          <p:nvPr/>
        </p:nvSpPr>
        <p:spPr>
          <a:xfrm>
            <a:off x="4366260" y="1070867"/>
            <a:ext cx="3623310" cy="3594753"/>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sp>
        <p:nvSpPr>
          <p:cNvPr id="4" name="textruta 3">
            <a:extLst>
              <a:ext uri="{FF2B5EF4-FFF2-40B4-BE49-F238E27FC236}">
                <a16:creationId xmlns:a16="http://schemas.microsoft.com/office/drawing/2014/main" id="{5B719CB3-8D88-4343-AE4F-25696BAB3293}"/>
              </a:ext>
            </a:extLst>
          </p:cNvPr>
          <p:cNvSpPr txBox="1"/>
          <p:nvPr/>
        </p:nvSpPr>
        <p:spPr>
          <a:xfrm>
            <a:off x="5341336" y="6587426"/>
            <a:ext cx="1673158" cy="261610"/>
          </a:xfrm>
          <a:prstGeom prst="rect">
            <a:avLst/>
          </a:prstGeom>
          <a:noFill/>
        </p:spPr>
        <p:txBody>
          <a:bodyPr wrap="square" rtlCol="0">
            <a:spAutoFit/>
          </a:bodyPr>
          <a:lstStyle/>
          <a:p>
            <a:pPr algn="ctr"/>
            <a:r>
              <a:rPr lang="sv-SE" sz="1100" dirty="0">
                <a:solidFill>
                  <a:schemeClr val="tx1">
                    <a:lumMod val="75000"/>
                    <a:lumOff val="25000"/>
                  </a:schemeClr>
                </a:solidFill>
              </a:rPr>
              <a:t>Läs mer…</a:t>
            </a:r>
          </a:p>
        </p:txBody>
      </p:sp>
      <p:sp>
        <p:nvSpPr>
          <p:cNvPr id="5" name="textruta 4">
            <a:extLst>
              <a:ext uri="{FF2B5EF4-FFF2-40B4-BE49-F238E27FC236}">
                <a16:creationId xmlns:a16="http://schemas.microsoft.com/office/drawing/2014/main" id="{BC0B5E14-A751-45F1-9146-FD2A71CEE019}"/>
              </a:ext>
            </a:extLst>
          </p:cNvPr>
          <p:cNvSpPr txBox="1"/>
          <p:nvPr/>
        </p:nvSpPr>
        <p:spPr>
          <a:xfrm>
            <a:off x="3981450" y="4802322"/>
            <a:ext cx="4392930" cy="1785104"/>
          </a:xfrm>
          <a:prstGeom prst="rect">
            <a:avLst/>
          </a:prstGeom>
          <a:noFill/>
        </p:spPr>
        <p:txBody>
          <a:bodyPr wrap="square" rtlCol="0">
            <a:spAutoFit/>
          </a:bodyPr>
          <a:lstStyle/>
          <a:p>
            <a:pPr algn="ctr"/>
            <a:r>
              <a:rPr lang="sv-SE" sz="1100" dirty="0"/>
              <a:t>Bouke van der Gaast</a:t>
            </a:r>
          </a:p>
          <a:p>
            <a:pPr algn="ctr"/>
            <a:r>
              <a:rPr lang="sv-SE" sz="1100" dirty="0" err="1"/>
              <a:t>ExcelNinja</a:t>
            </a:r>
            <a:r>
              <a:rPr lang="sv-SE" sz="1100" dirty="0"/>
              <a:t>,  Flygande Holländare, Verksamhetsutvecklare, Affärsanalytiker</a:t>
            </a:r>
          </a:p>
          <a:p>
            <a:pPr algn="ctr"/>
            <a:endParaRPr lang="sv-SE" sz="1100" dirty="0"/>
          </a:p>
          <a:p>
            <a:pPr algn="ctr"/>
            <a:r>
              <a:rPr lang="sv-SE" sz="1100" dirty="0" err="1"/>
              <a:t>Ninjan</a:t>
            </a:r>
            <a:r>
              <a:rPr lang="sv-SE" sz="1100" dirty="0"/>
              <a:t> är i verkligheten en flygande holländare.</a:t>
            </a:r>
          </a:p>
          <a:p>
            <a:pPr algn="ctr"/>
            <a:r>
              <a:rPr lang="sv-SE" sz="1100" dirty="0"/>
              <a:t>OK, kanske jag kan inte flyga, men Excel kan jag på mina fem fingrar.</a:t>
            </a:r>
          </a:p>
          <a:p>
            <a:pPr algn="ctr"/>
            <a:endParaRPr lang="sv-SE" sz="1100" dirty="0"/>
          </a:p>
          <a:p>
            <a:pPr algn="ctr"/>
            <a:endParaRPr lang="sv-SE" sz="1100" dirty="0"/>
          </a:p>
          <a:p>
            <a:pPr algn="ctr"/>
            <a:r>
              <a:rPr lang="sv-SE" sz="1100" dirty="0"/>
              <a:t>Jag har sett många komplicerade modeller under min resa. Gemensamt har gemensam att de oftast är kritiska för verksamheten, </a:t>
            </a:r>
          </a:p>
          <a:p>
            <a:pPr algn="ctr"/>
            <a:endParaRPr lang="sv-SE" sz="1100" dirty="0"/>
          </a:p>
        </p:txBody>
      </p:sp>
    </p:spTree>
    <p:extLst>
      <p:ext uri="{BB962C8B-B14F-4D97-AF65-F5344CB8AC3E}">
        <p14:creationId xmlns:p14="http://schemas.microsoft.com/office/powerpoint/2010/main" val="3785842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 4">
            <a:extLst>
              <a:ext uri="{FF2B5EF4-FFF2-40B4-BE49-F238E27FC236}">
                <a16:creationId xmlns:a16="http://schemas.microsoft.com/office/drawing/2014/main" id="{FD1F26C8-9039-45AE-A5FE-4A24788F77EC}"/>
              </a:ext>
            </a:extLst>
          </p:cNvPr>
          <p:cNvSpPr/>
          <p:nvPr/>
        </p:nvSpPr>
        <p:spPr>
          <a:xfrm>
            <a:off x="554946" y="1491943"/>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1</a:t>
            </a:r>
          </a:p>
        </p:txBody>
      </p:sp>
      <p:sp>
        <p:nvSpPr>
          <p:cNvPr id="6" name="textruta 5">
            <a:extLst>
              <a:ext uri="{FF2B5EF4-FFF2-40B4-BE49-F238E27FC236}">
                <a16:creationId xmlns:a16="http://schemas.microsoft.com/office/drawing/2014/main" id="{7F74F759-ED49-409E-B8DC-FD58D1E94BDB}"/>
              </a:ext>
            </a:extLst>
          </p:cNvPr>
          <p:cNvSpPr txBox="1"/>
          <p:nvPr/>
        </p:nvSpPr>
        <p:spPr>
          <a:xfrm>
            <a:off x="2981219" y="290096"/>
            <a:ext cx="5734519" cy="800219"/>
          </a:xfrm>
          <a:prstGeom prst="rect">
            <a:avLst/>
          </a:prstGeom>
          <a:noFill/>
        </p:spPr>
        <p:txBody>
          <a:bodyPr wrap="none" rtlCol="0">
            <a:spAutoFit/>
          </a:bodyPr>
          <a:lstStyle/>
          <a:p>
            <a:r>
              <a:rPr lang="sv-SE" sz="3200" dirty="0"/>
              <a:t>Varför fortsätta jobba med Excel?</a:t>
            </a:r>
          </a:p>
          <a:p>
            <a:pPr algn="ctr"/>
            <a:r>
              <a:rPr lang="sv-SE" sz="1400" dirty="0"/>
              <a:t>Digitalisera era värdefulla Excelmodeller och gör dessa smartare!</a:t>
            </a:r>
          </a:p>
        </p:txBody>
      </p:sp>
      <p:cxnSp>
        <p:nvCxnSpPr>
          <p:cNvPr id="8" name="Rak koppling 7">
            <a:extLst>
              <a:ext uri="{FF2B5EF4-FFF2-40B4-BE49-F238E27FC236}">
                <a16:creationId xmlns:a16="http://schemas.microsoft.com/office/drawing/2014/main" id="{EBAF157B-1711-4E08-B9B6-4BD471AC7032}"/>
              </a:ext>
            </a:extLst>
          </p:cNvPr>
          <p:cNvCxnSpPr/>
          <p:nvPr/>
        </p:nvCxnSpPr>
        <p:spPr>
          <a:xfrm>
            <a:off x="554946" y="1317997"/>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9" name="Rak koppling 8">
            <a:extLst>
              <a:ext uri="{FF2B5EF4-FFF2-40B4-BE49-F238E27FC236}">
                <a16:creationId xmlns:a16="http://schemas.microsoft.com/office/drawing/2014/main" id="{652672C2-D5E5-4D9A-8912-B9C9635B691B}"/>
              </a:ext>
            </a:extLst>
          </p:cNvPr>
          <p:cNvCxnSpPr/>
          <p:nvPr/>
        </p:nvCxnSpPr>
        <p:spPr>
          <a:xfrm>
            <a:off x="554946" y="2296510"/>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0" name="textruta 9">
            <a:extLst>
              <a:ext uri="{FF2B5EF4-FFF2-40B4-BE49-F238E27FC236}">
                <a16:creationId xmlns:a16="http://schemas.microsoft.com/office/drawing/2014/main" id="{FADDC338-2286-4F58-9D67-2A579D9E347D}"/>
              </a:ext>
            </a:extLst>
          </p:cNvPr>
          <p:cNvSpPr txBox="1"/>
          <p:nvPr/>
        </p:nvSpPr>
        <p:spPr>
          <a:xfrm>
            <a:off x="1263848" y="4310423"/>
            <a:ext cx="6650442" cy="369332"/>
          </a:xfrm>
          <a:prstGeom prst="rect">
            <a:avLst/>
          </a:prstGeom>
          <a:noFill/>
        </p:spPr>
        <p:txBody>
          <a:bodyPr wrap="square" rtlCol="0">
            <a:spAutoFit/>
          </a:bodyPr>
          <a:lstStyle/>
          <a:p>
            <a:r>
              <a:rPr lang="sv-SE" b="1" dirty="0"/>
              <a:t>Oslagbar i kostnader jämfört med eventuella alternativ</a:t>
            </a:r>
          </a:p>
        </p:txBody>
      </p:sp>
      <p:sp>
        <p:nvSpPr>
          <p:cNvPr id="11" name="Ellips 10">
            <a:extLst>
              <a:ext uri="{FF2B5EF4-FFF2-40B4-BE49-F238E27FC236}">
                <a16:creationId xmlns:a16="http://schemas.microsoft.com/office/drawing/2014/main" id="{F36CCA4B-045A-4845-9B1C-2BD9C04ABCFF}"/>
              </a:ext>
            </a:extLst>
          </p:cNvPr>
          <p:cNvSpPr/>
          <p:nvPr/>
        </p:nvSpPr>
        <p:spPr>
          <a:xfrm>
            <a:off x="554946" y="251302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2</a:t>
            </a:r>
          </a:p>
        </p:txBody>
      </p:sp>
      <p:cxnSp>
        <p:nvCxnSpPr>
          <p:cNvPr id="13" name="Rak koppling 12">
            <a:extLst>
              <a:ext uri="{FF2B5EF4-FFF2-40B4-BE49-F238E27FC236}">
                <a16:creationId xmlns:a16="http://schemas.microsoft.com/office/drawing/2014/main" id="{AC44078B-7E9B-4452-A684-6C46B08C01FF}"/>
              </a:ext>
            </a:extLst>
          </p:cNvPr>
          <p:cNvCxnSpPr/>
          <p:nvPr/>
        </p:nvCxnSpPr>
        <p:spPr>
          <a:xfrm>
            <a:off x="554946" y="3235608"/>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5" name="Ellips 14">
            <a:extLst>
              <a:ext uri="{FF2B5EF4-FFF2-40B4-BE49-F238E27FC236}">
                <a16:creationId xmlns:a16="http://schemas.microsoft.com/office/drawing/2014/main" id="{5891C056-340D-48C2-8ACC-D9A3F42FA885}"/>
              </a:ext>
            </a:extLst>
          </p:cNvPr>
          <p:cNvSpPr/>
          <p:nvPr/>
        </p:nvSpPr>
        <p:spPr>
          <a:xfrm>
            <a:off x="554946" y="347051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3</a:t>
            </a:r>
          </a:p>
        </p:txBody>
      </p:sp>
      <p:cxnSp>
        <p:nvCxnSpPr>
          <p:cNvPr id="16" name="Rak koppling 15">
            <a:extLst>
              <a:ext uri="{FF2B5EF4-FFF2-40B4-BE49-F238E27FC236}">
                <a16:creationId xmlns:a16="http://schemas.microsoft.com/office/drawing/2014/main" id="{AAA8F1F7-0B54-428C-9FDC-2644E2FA0471}"/>
              </a:ext>
            </a:extLst>
          </p:cNvPr>
          <p:cNvCxnSpPr/>
          <p:nvPr/>
        </p:nvCxnSpPr>
        <p:spPr>
          <a:xfrm>
            <a:off x="554946" y="4275079"/>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8" name="Ellips 17">
            <a:extLst>
              <a:ext uri="{FF2B5EF4-FFF2-40B4-BE49-F238E27FC236}">
                <a16:creationId xmlns:a16="http://schemas.microsoft.com/office/drawing/2014/main" id="{20474F21-5639-4A0D-8817-8B51BD436A37}"/>
              </a:ext>
            </a:extLst>
          </p:cNvPr>
          <p:cNvSpPr/>
          <p:nvPr/>
        </p:nvSpPr>
        <p:spPr>
          <a:xfrm>
            <a:off x="554946" y="442800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4</a:t>
            </a:r>
          </a:p>
        </p:txBody>
      </p:sp>
      <p:cxnSp>
        <p:nvCxnSpPr>
          <p:cNvPr id="19" name="Rak koppling 18">
            <a:extLst>
              <a:ext uri="{FF2B5EF4-FFF2-40B4-BE49-F238E27FC236}">
                <a16:creationId xmlns:a16="http://schemas.microsoft.com/office/drawing/2014/main" id="{4A3D181B-9A77-4428-917D-9CF97FFF7E1C}"/>
              </a:ext>
            </a:extLst>
          </p:cNvPr>
          <p:cNvCxnSpPr/>
          <p:nvPr/>
        </p:nvCxnSpPr>
        <p:spPr>
          <a:xfrm>
            <a:off x="554946" y="5232569"/>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0" name="Ellips 19">
            <a:extLst>
              <a:ext uri="{FF2B5EF4-FFF2-40B4-BE49-F238E27FC236}">
                <a16:creationId xmlns:a16="http://schemas.microsoft.com/office/drawing/2014/main" id="{5BC787DD-1102-444D-9AC9-17F2D43106B1}"/>
              </a:ext>
            </a:extLst>
          </p:cNvPr>
          <p:cNvSpPr/>
          <p:nvPr/>
        </p:nvSpPr>
        <p:spPr>
          <a:xfrm>
            <a:off x="554946" y="5399685"/>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5</a:t>
            </a:r>
          </a:p>
        </p:txBody>
      </p:sp>
      <p:cxnSp>
        <p:nvCxnSpPr>
          <p:cNvPr id="21" name="Rak koppling 20">
            <a:extLst>
              <a:ext uri="{FF2B5EF4-FFF2-40B4-BE49-F238E27FC236}">
                <a16:creationId xmlns:a16="http://schemas.microsoft.com/office/drawing/2014/main" id="{E669C68E-5E67-4FB2-A945-ED39FAD6FB1A}"/>
              </a:ext>
            </a:extLst>
          </p:cNvPr>
          <p:cNvCxnSpPr/>
          <p:nvPr/>
        </p:nvCxnSpPr>
        <p:spPr>
          <a:xfrm>
            <a:off x="554946" y="6204252"/>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2" name="textruta 21">
            <a:extLst>
              <a:ext uri="{FF2B5EF4-FFF2-40B4-BE49-F238E27FC236}">
                <a16:creationId xmlns:a16="http://schemas.microsoft.com/office/drawing/2014/main" id="{FA832F88-4610-48C4-9AC5-86C6A0964AFE}"/>
              </a:ext>
            </a:extLst>
          </p:cNvPr>
          <p:cNvSpPr txBox="1"/>
          <p:nvPr/>
        </p:nvSpPr>
        <p:spPr>
          <a:xfrm>
            <a:off x="1188172" y="2338285"/>
            <a:ext cx="6075728" cy="369332"/>
          </a:xfrm>
          <a:prstGeom prst="rect">
            <a:avLst/>
          </a:prstGeom>
          <a:noFill/>
        </p:spPr>
        <p:txBody>
          <a:bodyPr wrap="square" rtlCol="0">
            <a:spAutoFit/>
          </a:bodyPr>
          <a:lstStyle/>
          <a:p>
            <a:r>
              <a:rPr lang="sv-SE" b="1" dirty="0"/>
              <a:t>Möjligheterna är praktiskt obegränsade</a:t>
            </a:r>
          </a:p>
        </p:txBody>
      </p:sp>
      <p:sp>
        <p:nvSpPr>
          <p:cNvPr id="24" name="textruta 23">
            <a:extLst>
              <a:ext uri="{FF2B5EF4-FFF2-40B4-BE49-F238E27FC236}">
                <a16:creationId xmlns:a16="http://schemas.microsoft.com/office/drawing/2014/main" id="{44634723-BF46-4812-B07D-08353BD1F234}"/>
              </a:ext>
            </a:extLst>
          </p:cNvPr>
          <p:cNvSpPr txBox="1"/>
          <p:nvPr/>
        </p:nvSpPr>
        <p:spPr>
          <a:xfrm>
            <a:off x="1244930" y="3324347"/>
            <a:ext cx="6075728" cy="369332"/>
          </a:xfrm>
          <a:prstGeom prst="rect">
            <a:avLst/>
          </a:prstGeom>
          <a:noFill/>
        </p:spPr>
        <p:txBody>
          <a:bodyPr wrap="square" rtlCol="0">
            <a:spAutoFit/>
          </a:bodyPr>
          <a:lstStyle/>
          <a:p>
            <a:r>
              <a:rPr lang="sv-SE" b="1" dirty="0"/>
              <a:t>Excels analytiska funktioner kan integreras</a:t>
            </a:r>
          </a:p>
        </p:txBody>
      </p:sp>
      <p:sp>
        <p:nvSpPr>
          <p:cNvPr id="25" name="Rektangel 24">
            <a:extLst>
              <a:ext uri="{FF2B5EF4-FFF2-40B4-BE49-F238E27FC236}">
                <a16:creationId xmlns:a16="http://schemas.microsoft.com/office/drawing/2014/main" id="{1BA48784-0A11-4635-B218-FC32C8B8754E}"/>
              </a:ext>
            </a:extLst>
          </p:cNvPr>
          <p:cNvSpPr/>
          <p:nvPr/>
        </p:nvSpPr>
        <p:spPr>
          <a:xfrm>
            <a:off x="1306896" y="4627367"/>
            <a:ext cx="8002574" cy="523220"/>
          </a:xfrm>
          <a:prstGeom prst="rect">
            <a:avLst/>
          </a:prstGeom>
        </p:spPr>
        <p:txBody>
          <a:bodyPr wrap="square">
            <a:spAutoFit/>
          </a:bodyPr>
          <a:lstStyle/>
          <a:p>
            <a:pPr lvl="0">
              <a:buSzPts val="1000"/>
              <a:tabLst>
                <a:tab pos="457200" algn="l"/>
              </a:tabLst>
            </a:pPr>
            <a:r>
              <a:rPr lang="sv-SE" sz="1400" i="1" dirty="0">
                <a:solidFill>
                  <a:srgbClr val="747474"/>
                </a:solidFill>
                <a:latin typeface="&amp;quot"/>
                <a:ea typeface="Times New Roman" panose="02020603050405020304" pitchFamily="18" charset="0"/>
                <a:cs typeface="Times New Roman" panose="02020603050405020304" pitchFamily="18" charset="0"/>
              </a:rPr>
              <a:t>Spara en massa pengar. Jämfört med andra tekniker går det betydligt fortare att utveckla i Excel, man slipper dessutom inköp av båda ny programvara och licenser</a:t>
            </a:r>
          </a:p>
        </p:txBody>
      </p:sp>
      <p:sp>
        <p:nvSpPr>
          <p:cNvPr id="27" name="Rektangel 26">
            <a:extLst>
              <a:ext uri="{FF2B5EF4-FFF2-40B4-BE49-F238E27FC236}">
                <a16:creationId xmlns:a16="http://schemas.microsoft.com/office/drawing/2014/main" id="{A641E492-9005-4F6B-A39C-64E92BFB3F35}"/>
              </a:ext>
            </a:extLst>
          </p:cNvPr>
          <p:cNvSpPr/>
          <p:nvPr/>
        </p:nvSpPr>
        <p:spPr>
          <a:xfrm>
            <a:off x="1301684" y="3628176"/>
            <a:ext cx="8002574" cy="523220"/>
          </a:xfrm>
          <a:prstGeom prst="rect">
            <a:avLst/>
          </a:prstGeom>
        </p:spPr>
        <p:txBody>
          <a:bodyPr wrap="square">
            <a:spAutoFit/>
          </a:bodyPr>
          <a:lstStyle/>
          <a:p>
            <a:pPr lvl="0">
              <a:buSzPts val="1000"/>
              <a:tabLst>
                <a:tab pos="457200" algn="l"/>
              </a:tabLst>
            </a:pPr>
            <a:r>
              <a:rPr lang="sv-SE" sz="1400" i="1" dirty="0">
                <a:solidFill>
                  <a:srgbClr val="747474"/>
                </a:solidFill>
                <a:latin typeface="&amp;quot"/>
                <a:ea typeface="Times New Roman" panose="02020603050405020304" pitchFamily="18" charset="0"/>
                <a:cs typeface="Times New Roman" panose="02020603050405020304" pitchFamily="18" charset="0"/>
              </a:rPr>
              <a:t>Alla analytiska funktioner som ni är vana med går att använda direkt i applikationen . Här krävs det inte någon ”Export till Excel” knapp!</a:t>
            </a:r>
          </a:p>
        </p:txBody>
      </p:sp>
      <p:sp>
        <p:nvSpPr>
          <p:cNvPr id="28" name="Rektangel 27">
            <a:extLst>
              <a:ext uri="{FF2B5EF4-FFF2-40B4-BE49-F238E27FC236}">
                <a16:creationId xmlns:a16="http://schemas.microsoft.com/office/drawing/2014/main" id="{DFC20A7C-266F-4A35-8795-578C64E5E7E3}"/>
              </a:ext>
            </a:extLst>
          </p:cNvPr>
          <p:cNvSpPr/>
          <p:nvPr/>
        </p:nvSpPr>
        <p:spPr>
          <a:xfrm>
            <a:off x="1306896" y="2641152"/>
            <a:ext cx="7271056" cy="523220"/>
          </a:xfrm>
          <a:prstGeom prst="rect">
            <a:avLst/>
          </a:prstGeom>
        </p:spPr>
        <p:txBody>
          <a:bodyPr wrap="square">
            <a:spAutoFit/>
          </a:bodyPr>
          <a:lstStyle/>
          <a:p>
            <a:pPr>
              <a:buSzPts val="1000"/>
              <a:tabLst>
                <a:tab pos="457200" algn="l"/>
              </a:tabLst>
            </a:pPr>
            <a:r>
              <a:rPr lang="sv-SE" sz="1400" i="1" dirty="0">
                <a:solidFill>
                  <a:srgbClr val="747474"/>
                </a:solidFill>
                <a:latin typeface="&amp;quot"/>
                <a:ea typeface="Times New Roman" panose="02020603050405020304" pitchFamily="18" charset="0"/>
                <a:cs typeface="Times New Roman" panose="02020603050405020304" pitchFamily="18" charset="0"/>
              </a:rPr>
              <a:t>Anpassa modellen hur ni vill. Från att lägga till enkla tidsbesparande funktioner, till att bygga om modellen till ett stabilt och komplett system</a:t>
            </a:r>
          </a:p>
        </p:txBody>
      </p:sp>
      <p:sp>
        <p:nvSpPr>
          <p:cNvPr id="29" name="textruta 28">
            <a:extLst>
              <a:ext uri="{FF2B5EF4-FFF2-40B4-BE49-F238E27FC236}">
                <a16:creationId xmlns:a16="http://schemas.microsoft.com/office/drawing/2014/main" id="{CE11EC52-E081-4C6D-9945-537F4D8D500C}"/>
              </a:ext>
            </a:extLst>
          </p:cNvPr>
          <p:cNvSpPr txBox="1"/>
          <p:nvPr/>
        </p:nvSpPr>
        <p:spPr>
          <a:xfrm>
            <a:off x="1257541" y="1411883"/>
            <a:ext cx="6075728" cy="369332"/>
          </a:xfrm>
          <a:prstGeom prst="rect">
            <a:avLst/>
          </a:prstGeom>
          <a:noFill/>
        </p:spPr>
        <p:txBody>
          <a:bodyPr wrap="square" rtlCol="0">
            <a:spAutoFit/>
          </a:bodyPr>
          <a:lstStyle/>
          <a:p>
            <a:r>
              <a:rPr lang="sv-SE" b="1" dirty="0"/>
              <a:t>Fortsätt bara jobba som ni gör idag</a:t>
            </a:r>
          </a:p>
        </p:txBody>
      </p:sp>
      <p:sp>
        <p:nvSpPr>
          <p:cNvPr id="30" name="Rektangel 29">
            <a:extLst>
              <a:ext uri="{FF2B5EF4-FFF2-40B4-BE49-F238E27FC236}">
                <a16:creationId xmlns:a16="http://schemas.microsoft.com/office/drawing/2014/main" id="{C95C1F7C-280B-40E6-A793-9797C2599A4E}"/>
              </a:ext>
            </a:extLst>
          </p:cNvPr>
          <p:cNvSpPr/>
          <p:nvPr/>
        </p:nvSpPr>
        <p:spPr>
          <a:xfrm>
            <a:off x="1345828" y="1683663"/>
            <a:ext cx="7223212" cy="523220"/>
          </a:xfrm>
          <a:prstGeom prst="rect">
            <a:avLst/>
          </a:prstGeom>
        </p:spPr>
        <p:txBody>
          <a:bodyPr wrap="square">
            <a:spAutoFit/>
          </a:bodyPr>
          <a:lstStyle/>
          <a:p>
            <a:pPr lvl="0">
              <a:buSzPts val="1000"/>
              <a:tabLst>
                <a:tab pos="457200" algn="l"/>
              </a:tabLst>
            </a:pPr>
            <a:r>
              <a:rPr lang="sv-SE" sz="1400" i="1" dirty="0">
                <a:solidFill>
                  <a:srgbClr val="747474"/>
                </a:solidFill>
                <a:latin typeface="&amp;quot"/>
                <a:ea typeface="Times New Roman" panose="02020603050405020304" pitchFamily="18" charset="0"/>
                <a:cs typeface="Times New Roman" panose="02020603050405020304" pitchFamily="18" charset="0"/>
              </a:rPr>
              <a:t>Många IT projekt misslyckas då förändringar till något nytt underskattas. Genom att fortsätt jobba i Excel krävs det knappt någon förändring och är ni snabbt igång med det nya.</a:t>
            </a:r>
          </a:p>
        </p:txBody>
      </p:sp>
      <p:sp>
        <p:nvSpPr>
          <p:cNvPr id="23" name="textruta 22">
            <a:extLst>
              <a:ext uri="{FF2B5EF4-FFF2-40B4-BE49-F238E27FC236}">
                <a16:creationId xmlns:a16="http://schemas.microsoft.com/office/drawing/2014/main" id="{A5A7E85F-781E-4777-97CD-A9327ADF8B3C}"/>
              </a:ext>
            </a:extLst>
          </p:cNvPr>
          <p:cNvSpPr txBox="1"/>
          <p:nvPr/>
        </p:nvSpPr>
        <p:spPr>
          <a:xfrm>
            <a:off x="1244930" y="5232569"/>
            <a:ext cx="6075728" cy="369332"/>
          </a:xfrm>
          <a:prstGeom prst="rect">
            <a:avLst/>
          </a:prstGeom>
          <a:noFill/>
        </p:spPr>
        <p:txBody>
          <a:bodyPr wrap="square" rtlCol="0">
            <a:spAutoFit/>
          </a:bodyPr>
          <a:lstStyle/>
          <a:p>
            <a:r>
              <a:rPr lang="sv-SE" b="1" dirty="0"/>
              <a:t>Tryggt &amp; Stabilt</a:t>
            </a:r>
          </a:p>
        </p:txBody>
      </p:sp>
      <p:sp>
        <p:nvSpPr>
          <p:cNvPr id="26" name="Rektangel 25">
            <a:extLst>
              <a:ext uri="{FF2B5EF4-FFF2-40B4-BE49-F238E27FC236}">
                <a16:creationId xmlns:a16="http://schemas.microsoft.com/office/drawing/2014/main" id="{7EA4D4B3-76F7-4920-A9E4-3EC550103D81}"/>
              </a:ext>
            </a:extLst>
          </p:cNvPr>
          <p:cNvSpPr/>
          <p:nvPr/>
        </p:nvSpPr>
        <p:spPr>
          <a:xfrm>
            <a:off x="1297984" y="5547858"/>
            <a:ext cx="8002574" cy="523220"/>
          </a:xfrm>
          <a:prstGeom prst="rect">
            <a:avLst/>
          </a:prstGeom>
        </p:spPr>
        <p:txBody>
          <a:bodyPr wrap="square">
            <a:spAutoFit/>
          </a:bodyPr>
          <a:lstStyle/>
          <a:p>
            <a:pPr>
              <a:buSzPts val="1000"/>
              <a:tabLst>
                <a:tab pos="457200" algn="l"/>
              </a:tabLst>
            </a:pPr>
            <a:r>
              <a:rPr lang="sv-SE" sz="1400" i="1" dirty="0">
                <a:solidFill>
                  <a:srgbClr val="747474"/>
                </a:solidFill>
                <a:latin typeface="&amp;quot"/>
                <a:ea typeface="Times New Roman" panose="02020603050405020304" pitchFamily="18" charset="0"/>
                <a:cs typeface="Times New Roman" panose="02020603050405020304" pitchFamily="18" charset="0"/>
              </a:rPr>
              <a:t>Excel har funnits närmare 40 år och används av närmare 1 miljard människor. Excel blir bara bättre med åren och slår konkurrenterna på det mesta.</a:t>
            </a:r>
          </a:p>
        </p:txBody>
      </p:sp>
    </p:spTree>
    <p:extLst>
      <p:ext uri="{BB962C8B-B14F-4D97-AF65-F5344CB8AC3E}">
        <p14:creationId xmlns:p14="http://schemas.microsoft.com/office/powerpoint/2010/main" val="3452587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 4">
            <a:extLst>
              <a:ext uri="{FF2B5EF4-FFF2-40B4-BE49-F238E27FC236}">
                <a16:creationId xmlns:a16="http://schemas.microsoft.com/office/drawing/2014/main" id="{FD1F26C8-9039-45AE-A5FE-4A24788F77EC}"/>
              </a:ext>
            </a:extLst>
          </p:cNvPr>
          <p:cNvSpPr/>
          <p:nvPr/>
        </p:nvSpPr>
        <p:spPr>
          <a:xfrm>
            <a:off x="554946" y="139656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1</a:t>
            </a:r>
          </a:p>
        </p:txBody>
      </p:sp>
      <p:cxnSp>
        <p:nvCxnSpPr>
          <p:cNvPr id="8" name="Rak koppling 7">
            <a:extLst>
              <a:ext uri="{FF2B5EF4-FFF2-40B4-BE49-F238E27FC236}">
                <a16:creationId xmlns:a16="http://schemas.microsoft.com/office/drawing/2014/main" id="{EBAF157B-1711-4E08-B9B6-4BD471AC7032}"/>
              </a:ext>
            </a:extLst>
          </p:cNvPr>
          <p:cNvCxnSpPr/>
          <p:nvPr/>
        </p:nvCxnSpPr>
        <p:spPr>
          <a:xfrm>
            <a:off x="554946" y="1317997"/>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9" name="Rak koppling 8">
            <a:extLst>
              <a:ext uri="{FF2B5EF4-FFF2-40B4-BE49-F238E27FC236}">
                <a16:creationId xmlns:a16="http://schemas.microsoft.com/office/drawing/2014/main" id="{652672C2-D5E5-4D9A-8912-B9C9635B691B}"/>
              </a:ext>
            </a:extLst>
          </p:cNvPr>
          <p:cNvCxnSpPr/>
          <p:nvPr/>
        </p:nvCxnSpPr>
        <p:spPr>
          <a:xfrm>
            <a:off x="517109" y="1892913"/>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0" name="textruta 9">
            <a:extLst>
              <a:ext uri="{FF2B5EF4-FFF2-40B4-BE49-F238E27FC236}">
                <a16:creationId xmlns:a16="http://schemas.microsoft.com/office/drawing/2014/main" id="{FADDC338-2286-4F58-9D67-2A579D9E347D}"/>
              </a:ext>
            </a:extLst>
          </p:cNvPr>
          <p:cNvSpPr txBox="1"/>
          <p:nvPr/>
        </p:nvSpPr>
        <p:spPr>
          <a:xfrm>
            <a:off x="1055744" y="1432297"/>
            <a:ext cx="6075728" cy="369332"/>
          </a:xfrm>
          <a:prstGeom prst="rect">
            <a:avLst/>
          </a:prstGeom>
          <a:noFill/>
        </p:spPr>
        <p:txBody>
          <a:bodyPr wrap="square" rtlCol="0">
            <a:spAutoFit/>
          </a:bodyPr>
          <a:lstStyle/>
          <a:p>
            <a:r>
              <a:rPr lang="sv-SE" b="1" dirty="0"/>
              <a:t>Slipp onödiga kostnader, genom att eliminera manuella fel</a:t>
            </a:r>
          </a:p>
        </p:txBody>
      </p:sp>
      <p:cxnSp>
        <p:nvCxnSpPr>
          <p:cNvPr id="13" name="Rak koppling 12">
            <a:extLst>
              <a:ext uri="{FF2B5EF4-FFF2-40B4-BE49-F238E27FC236}">
                <a16:creationId xmlns:a16="http://schemas.microsoft.com/office/drawing/2014/main" id="{AC44078B-7E9B-4452-A684-6C46B08C01FF}"/>
              </a:ext>
            </a:extLst>
          </p:cNvPr>
          <p:cNvCxnSpPr/>
          <p:nvPr/>
        </p:nvCxnSpPr>
        <p:spPr>
          <a:xfrm>
            <a:off x="517109" y="2453638"/>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16" name="Rak koppling 15">
            <a:extLst>
              <a:ext uri="{FF2B5EF4-FFF2-40B4-BE49-F238E27FC236}">
                <a16:creationId xmlns:a16="http://schemas.microsoft.com/office/drawing/2014/main" id="{AAA8F1F7-0B54-428C-9FDC-2644E2FA0471}"/>
              </a:ext>
            </a:extLst>
          </p:cNvPr>
          <p:cNvCxnSpPr/>
          <p:nvPr/>
        </p:nvCxnSpPr>
        <p:spPr>
          <a:xfrm>
            <a:off x="517109" y="3051675"/>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4" name="textruta 23">
            <a:extLst>
              <a:ext uri="{FF2B5EF4-FFF2-40B4-BE49-F238E27FC236}">
                <a16:creationId xmlns:a16="http://schemas.microsoft.com/office/drawing/2014/main" id="{44634723-BF46-4812-B07D-08353BD1F234}"/>
              </a:ext>
            </a:extLst>
          </p:cNvPr>
          <p:cNvSpPr txBox="1"/>
          <p:nvPr/>
        </p:nvSpPr>
        <p:spPr>
          <a:xfrm>
            <a:off x="1055744" y="1964848"/>
            <a:ext cx="6075728" cy="369332"/>
          </a:xfrm>
          <a:prstGeom prst="rect">
            <a:avLst/>
          </a:prstGeom>
          <a:noFill/>
        </p:spPr>
        <p:txBody>
          <a:bodyPr wrap="square" rtlCol="0">
            <a:spAutoFit/>
          </a:bodyPr>
          <a:lstStyle/>
          <a:p>
            <a:r>
              <a:rPr lang="sv-SE" b="1" dirty="0"/>
              <a:t>Spara tid och gör jobbet både snabbare och bättre </a:t>
            </a:r>
          </a:p>
        </p:txBody>
      </p:sp>
      <p:sp>
        <p:nvSpPr>
          <p:cNvPr id="29" name="textruta 28">
            <a:extLst>
              <a:ext uri="{FF2B5EF4-FFF2-40B4-BE49-F238E27FC236}">
                <a16:creationId xmlns:a16="http://schemas.microsoft.com/office/drawing/2014/main" id="{CE11EC52-E081-4C6D-9945-537F4D8D500C}"/>
              </a:ext>
            </a:extLst>
          </p:cNvPr>
          <p:cNvSpPr txBox="1"/>
          <p:nvPr/>
        </p:nvSpPr>
        <p:spPr>
          <a:xfrm>
            <a:off x="1055744" y="3698576"/>
            <a:ext cx="6075728" cy="369332"/>
          </a:xfrm>
          <a:prstGeom prst="rect">
            <a:avLst/>
          </a:prstGeom>
          <a:noFill/>
        </p:spPr>
        <p:txBody>
          <a:bodyPr wrap="square" rtlCol="0">
            <a:spAutoFit/>
          </a:bodyPr>
          <a:lstStyle/>
          <a:p>
            <a:r>
              <a:rPr lang="sv-SE" b="1" dirty="0"/>
              <a:t>… Spara personal om så önskas</a:t>
            </a:r>
          </a:p>
        </p:txBody>
      </p:sp>
      <p:sp>
        <p:nvSpPr>
          <p:cNvPr id="23" name="Ellips 22">
            <a:extLst>
              <a:ext uri="{FF2B5EF4-FFF2-40B4-BE49-F238E27FC236}">
                <a16:creationId xmlns:a16="http://schemas.microsoft.com/office/drawing/2014/main" id="{6A385931-22A3-4840-AB21-1C0E0DF4FE15}"/>
              </a:ext>
            </a:extLst>
          </p:cNvPr>
          <p:cNvSpPr/>
          <p:nvPr/>
        </p:nvSpPr>
        <p:spPr>
          <a:xfrm>
            <a:off x="564095" y="195454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2</a:t>
            </a:r>
          </a:p>
        </p:txBody>
      </p:sp>
      <p:sp>
        <p:nvSpPr>
          <p:cNvPr id="26" name="Ellips 25">
            <a:extLst>
              <a:ext uri="{FF2B5EF4-FFF2-40B4-BE49-F238E27FC236}">
                <a16:creationId xmlns:a16="http://schemas.microsoft.com/office/drawing/2014/main" id="{405A2A51-D1B9-48A2-B4DD-B04494512C2B}"/>
              </a:ext>
            </a:extLst>
          </p:cNvPr>
          <p:cNvSpPr/>
          <p:nvPr/>
        </p:nvSpPr>
        <p:spPr>
          <a:xfrm>
            <a:off x="564095" y="2530075"/>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3</a:t>
            </a:r>
          </a:p>
        </p:txBody>
      </p:sp>
      <p:sp>
        <p:nvSpPr>
          <p:cNvPr id="31" name="Ellips 30">
            <a:extLst>
              <a:ext uri="{FF2B5EF4-FFF2-40B4-BE49-F238E27FC236}">
                <a16:creationId xmlns:a16="http://schemas.microsoft.com/office/drawing/2014/main" id="{2CDD950F-40D9-48A4-885A-05D868F79F4C}"/>
              </a:ext>
            </a:extLst>
          </p:cNvPr>
          <p:cNvSpPr/>
          <p:nvPr/>
        </p:nvSpPr>
        <p:spPr>
          <a:xfrm>
            <a:off x="575453" y="365525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5</a:t>
            </a:r>
          </a:p>
        </p:txBody>
      </p:sp>
      <p:sp>
        <p:nvSpPr>
          <p:cNvPr id="33" name="Ellips 32">
            <a:extLst>
              <a:ext uri="{FF2B5EF4-FFF2-40B4-BE49-F238E27FC236}">
                <a16:creationId xmlns:a16="http://schemas.microsoft.com/office/drawing/2014/main" id="{3203065F-B584-4DB2-8496-0BC26937CDB4}"/>
              </a:ext>
            </a:extLst>
          </p:cNvPr>
          <p:cNvSpPr/>
          <p:nvPr/>
        </p:nvSpPr>
        <p:spPr>
          <a:xfrm>
            <a:off x="564095" y="3103860"/>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4</a:t>
            </a:r>
          </a:p>
        </p:txBody>
      </p:sp>
      <p:cxnSp>
        <p:nvCxnSpPr>
          <p:cNvPr id="34" name="Rak koppling 33">
            <a:extLst>
              <a:ext uri="{FF2B5EF4-FFF2-40B4-BE49-F238E27FC236}">
                <a16:creationId xmlns:a16="http://schemas.microsoft.com/office/drawing/2014/main" id="{C6A0D3FD-D7FE-4661-A200-51DD7AE20A90}"/>
              </a:ext>
            </a:extLst>
          </p:cNvPr>
          <p:cNvCxnSpPr/>
          <p:nvPr/>
        </p:nvCxnSpPr>
        <p:spPr>
          <a:xfrm>
            <a:off x="564095" y="3588044"/>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36" name="Rak koppling 35">
            <a:extLst>
              <a:ext uri="{FF2B5EF4-FFF2-40B4-BE49-F238E27FC236}">
                <a16:creationId xmlns:a16="http://schemas.microsoft.com/office/drawing/2014/main" id="{DEE74881-D61C-4E3A-B485-98D6C43EF803}"/>
              </a:ext>
            </a:extLst>
          </p:cNvPr>
          <p:cNvCxnSpPr/>
          <p:nvPr/>
        </p:nvCxnSpPr>
        <p:spPr>
          <a:xfrm>
            <a:off x="517109" y="4162960"/>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37" name="textruta 36">
            <a:extLst>
              <a:ext uri="{FF2B5EF4-FFF2-40B4-BE49-F238E27FC236}">
                <a16:creationId xmlns:a16="http://schemas.microsoft.com/office/drawing/2014/main" id="{D78191A8-CA71-49DD-9602-5D147FC302FA}"/>
              </a:ext>
            </a:extLst>
          </p:cNvPr>
          <p:cNvSpPr txBox="1"/>
          <p:nvPr/>
        </p:nvSpPr>
        <p:spPr>
          <a:xfrm>
            <a:off x="791453" y="5617341"/>
            <a:ext cx="1048370" cy="646331"/>
          </a:xfrm>
          <a:prstGeom prst="rect">
            <a:avLst/>
          </a:prstGeom>
          <a:noFill/>
        </p:spPr>
        <p:txBody>
          <a:bodyPr wrap="square" rtlCol="0">
            <a:spAutoFit/>
          </a:bodyPr>
          <a:lstStyle/>
          <a:p>
            <a:pPr algn="ctr"/>
            <a:r>
              <a:rPr lang="sv-SE" b="1" dirty="0"/>
              <a:t>Spara</a:t>
            </a:r>
          </a:p>
          <a:p>
            <a:pPr algn="ctr"/>
            <a:r>
              <a:rPr lang="sv-SE" b="1" dirty="0"/>
              <a:t>Tid</a:t>
            </a:r>
          </a:p>
        </p:txBody>
      </p:sp>
      <p:sp>
        <p:nvSpPr>
          <p:cNvPr id="38" name="textruta 37">
            <a:extLst>
              <a:ext uri="{FF2B5EF4-FFF2-40B4-BE49-F238E27FC236}">
                <a16:creationId xmlns:a16="http://schemas.microsoft.com/office/drawing/2014/main" id="{07D20C6F-66E6-4BE5-ACEF-62C8BC8A2453}"/>
              </a:ext>
            </a:extLst>
          </p:cNvPr>
          <p:cNvSpPr txBox="1"/>
          <p:nvPr/>
        </p:nvSpPr>
        <p:spPr>
          <a:xfrm>
            <a:off x="2041133" y="5621240"/>
            <a:ext cx="1048370" cy="646331"/>
          </a:xfrm>
          <a:prstGeom prst="rect">
            <a:avLst/>
          </a:prstGeom>
          <a:noFill/>
        </p:spPr>
        <p:txBody>
          <a:bodyPr wrap="square" rtlCol="0">
            <a:spAutoFit/>
          </a:bodyPr>
          <a:lstStyle/>
          <a:p>
            <a:pPr algn="ctr"/>
            <a:r>
              <a:rPr lang="sv-SE" b="1" dirty="0"/>
              <a:t>Bättre beslut</a:t>
            </a:r>
          </a:p>
        </p:txBody>
      </p:sp>
      <p:sp>
        <p:nvSpPr>
          <p:cNvPr id="39" name="textruta 38">
            <a:extLst>
              <a:ext uri="{FF2B5EF4-FFF2-40B4-BE49-F238E27FC236}">
                <a16:creationId xmlns:a16="http://schemas.microsoft.com/office/drawing/2014/main" id="{19804C14-8628-4029-874F-B56B0B1EDC11}"/>
              </a:ext>
            </a:extLst>
          </p:cNvPr>
          <p:cNvSpPr txBox="1"/>
          <p:nvPr/>
        </p:nvSpPr>
        <p:spPr>
          <a:xfrm>
            <a:off x="3384378" y="5621240"/>
            <a:ext cx="1187621" cy="646331"/>
          </a:xfrm>
          <a:prstGeom prst="rect">
            <a:avLst/>
          </a:prstGeom>
          <a:noFill/>
        </p:spPr>
        <p:txBody>
          <a:bodyPr wrap="square" rtlCol="0">
            <a:spAutoFit/>
          </a:bodyPr>
          <a:lstStyle/>
          <a:p>
            <a:pPr algn="ctr"/>
            <a:r>
              <a:rPr lang="sv-SE" b="1" dirty="0"/>
              <a:t>Smartare</a:t>
            </a:r>
          </a:p>
          <a:p>
            <a:pPr algn="ctr"/>
            <a:r>
              <a:rPr lang="sv-SE" b="1" dirty="0"/>
              <a:t>Samspel</a:t>
            </a:r>
          </a:p>
        </p:txBody>
      </p:sp>
      <p:sp>
        <p:nvSpPr>
          <p:cNvPr id="40" name="textruta 39">
            <a:extLst>
              <a:ext uri="{FF2B5EF4-FFF2-40B4-BE49-F238E27FC236}">
                <a16:creationId xmlns:a16="http://schemas.microsoft.com/office/drawing/2014/main" id="{C8413A3B-0451-4C07-B5D9-D91EDD9D3995}"/>
              </a:ext>
            </a:extLst>
          </p:cNvPr>
          <p:cNvSpPr txBox="1"/>
          <p:nvPr/>
        </p:nvSpPr>
        <p:spPr>
          <a:xfrm>
            <a:off x="4866874" y="5621239"/>
            <a:ext cx="1187621" cy="646331"/>
          </a:xfrm>
          <a:prstGeom prst="rect">
            <a:avLst/>
          </a:prstGeom>
          <a:noFill/>
        </p:spPr>
        <p:txBody>
          <a:bodyPr wrap="square" rtlCol="0">
            <a:spAutoFit/>
          </a:bodyPr>
          <a:lstStyle/>
          <a:p>
            <a:pPr algn="ctr"/>
            <a:r>
              <a:rPr lang="sv-SE" b="1" dirty="0"/>
              <a:t>Smartare</a:t>
            </a:r>
          </a:p>
          <a:p>
            <a:pPr algn="ctr"/>
            <a:r>
              <a:rPr lang="sv-SE" b="1" dirty="0"/>
              <a:t>Samspel</a:t>
            </a:r>
          </a:p>
        </p:txBody>
      </p:sp>
      <p:sp>
        <p:nvSpPr>
          <p:cNvPr id="41" name="textruta 40">
            <a:extLst>
              <a:ext uri="{FF2B5EF4-FFF2-40B4-BE49-F238E27FC236}">
                <a16:creationId xmlns:a16="http://schemas.microsoft.com/office/drawing/2014/main" id="{110A11F2-9148-4525-BC94-98FB3F9CEC47}"/>
              </a:ext>
            </a:extLst>
          </p:cNvPr>
          <p:cNvSpPr txBox="1"/>
          <p:nvPr/>
        </p:nvSpPr>
        <p:spPr>
          <a:xfrm>
            <a:off x="1165859" y="190732"/>
            <a:ext cx="10471905" cy="830997"/>
          </a:xfrm>
          <a:prstGeom prst="rect">
            <a:avLst/>
          </a:prstGeom>
          <a:noFill/>
        </p:spPr>
        <p:txBody>
          <a:bodyPr wrap="none" rtlCol="0">
            <a:spAutoFit/>
          </a:bodyPr>
          <a:lstStyle/>
          <a:p>
            <a:pPr algn="ctr"/>
            <a:r>
              <a:rPr lang="sv-SE" sz="3200" dirty="0"/>
              <a:t>Har ni också byggt ett komplett system med vanliga kalkylark?</a:t>
            </a:r>
          </a:p>
          <a:p>
            <a:pPr algn="ctr"/>
            <a:r>
              <a:rPr lang="sv-SE" sz="1600" dirty="0"/>
              <a:t>Grattis! Varför inte ta nästa steg och skapa en robust och automatiserad modellen med Excel VBA?</a:t>
            </a:r>
          </a:p>
        </p:txBody>
      </p:sp>
      <p:sp>
        <p:nvSpPr>
          <p:cNvPr id="27" name="textruta 26">
            <a:extLst>
              <a:ext uri="{FF2B5EF4-FFF2-40B4-BE49-F238E27FC236}">
                <a16:creationId xmlns:a16="http://schemas.microsoft.com/office/drawing/2014/main" id="{D591542F-46FB-4F32-B5B3-BBD20698B5B0}"/>
              </a:ext>
            </a:extLst>
          </p:cNvPr>
          <p:cNvSpPr txBox="1"/>
          <p:nvPr/>
        </p:nvSpPr>
        <p:spPr>
          <a:xfrm>
            <a:off x="1055744" y="2562884"/>
            <a:ext cx="6075728" cy="369332"/>
          </a:xfrm>
          <a:prstGeom prst="rect">
            <a:avLst/>
          </a:prstGeom>
          <a:noFill/>
        </p:spPr>
        <p:txBody>
          <a:bodyPr wrap="square" rtlCol="0">
            <a:spAutoFit/>
          </a:bodyPr>
          <a:lstStyle/>
          <a:p>
            <a:r>
              <a:rPr lang="sv-SE" b="1" dirty="0"/>
              <a:t>Ta bättre beslut, genom bättre dataunderlag.</a:t>
            </a:r>
          </a:p>
        </p:txBody>
      </p:sp>
      <p:sp>
        <p:nvSpPr>
          <p:cNvPr id="28" name="textruta 27">
            <a:extLst>
              <a:ext uri="{FF2B5EF4-FFF2-40B4-BE49-F238E27FC236}">
                <a16:creationId xmlns:a16="http://schemas.microsoft.com/office/drawing/2014/main" id="{8091BF44-D11F-4BD1-9E1F-2B939D36ECF5}"/>
              </a:ext>
            </a:extLst>
          </p:cNvPr>
          <p:cNvSpPr txBox="1"/>
          <p:nvPr/>
        </p:nvSpPr>
        <p:spPr>
          <a:xfrm>
            <a:off x="1055744" y="3139032"/>
            <a:ext cx="6376188" cy="369332"/>
          </a:xfrm>
          <a:prstGeom prst="rect">
            <a:avLst/>
          </a:prstGeom>
          <a:noFill/>
        </p:spPr>
        <p:txBody>
          <a:bodyPr wrap="square" rtlCol="0">
            <a:spAutoFit/>
          </a:bodyPr>
          <a:lstStyle/>
          <a:p>
            <a:r>
              <a:rPr lang="sv-SE" b="1" dirty="0"/>
              <a:t>Få en smartare samverkan och minskad stress på arbetsplatsen</a:t>
            </a:r>
          </a:p>
        </p:txBody>
      </p:sp>
    </p:spTree>
    <p:extLst>
      <p:ext uri="{BB962C8B-B14F-4D97-AF65-F5344CB8AC3E}">
        <p14:creationId xmlns:p14="http://schemas.microsoft.com/office/powerpoint/2010/main" val="3784183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 4">
            <a:extLst>
              <a:ext uri="{FF2B5EF4-FFF2-40B4-BE49-F238E27FC236}">
                <a16:creationId xmlns:a16="http://schemas.microsoft.com/office/drawing/2014/main" id="{FD1F26C8-9039-45AE-A5FE-4A24788F77EC}"/>
              </a:ext>
            </a:extLst>
          </p:cNvPr>
          <p:cNvSpPr/>
          <p:nvPr/>
        </p:nvSpPr>
        <p:spPr>
          <a:xfrm>
            <a:off x="554946" y="139656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1</a:t>
            </a:r>
          </a:p>
        </p:txBody>
      </p:sp>
      <p:cxnSp>
        <p:nvCxnSpPr>
          <p:cNvPr id="8" name="Rak koppling 7">
            <a:extLst>
              <a:ext uri="{FF2B5EF4-FFF2-40B4-BE49-F238E27FC236}">
                <a16:creationId xmlns:a16="http://schemas.microsoft.com/office/drawing/2014/main" id="{EBAF157B-1711-4E08-B9B6-4BD471AC7032}"/>
              </a:ext>
            </a:extLst>
          </p:cNvPr>
          <p:cNvCxnSpPr/>
          <p:nvPr/>
        </p:nvCxnSpPr>
        <p:spPr>
          <a:xfrm>
            <a:off x="554946" y="1317997"/>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9" name="Rak koppling 8">
            <a:extLst>
              <a:ext uri="{FF2B5EF4-FFF2-40B4-BE49-F238E27FC236}">
                <a16:creationId xmlns:a16="http://schemas.microsoft.com/office/drawing/2014/main" id="{652672C2-D5E5-4D9A-8912-B9C9635B691B}"/>
              </a:ext>
            </a:extLst>
          </p:cNvPr>
          <p:cNvCxnSpPr/>
          <p:nvPr/>
        </p:nvCxnSpPr>
        <p:spPr>
          <a:xfrm>
            <a:off x="517109" y="1892913"/>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0" name="textruta 9">
            <a:extLst>
              <a:ext uri="{FF2B5EF4-FFF2-40B4-BE49-F238E27FC236}">
                <a16:creationId xmlns:a16="http://schemas.microsoft.com/office/drawing/2014/main" id="{FADDC338-2286-4F58-9D67-2A579D9E347D}"/>
              </a:ext>
            </a:extLst>
          </p:cNvPr>
          <p:cNvSpPr txBox="1"/>
          <p:nvPr/>
        </p:nvSpPr>
        <p:spPr>
          <a:xfrm>
            <a:off x="1055744" y="1432297"/>
            <a:ext cx="6075728" cy="369332"/>
          </a:xfrm>
          <a:prstGeom prst="rect">
            <a:avLst/>
          </a:prstGeom>
          <a:noFill/>
        </p:spPr>
        <p:txBody>
          <a:bodyPr wrap="square" rtlCol="0">
            <a:spAutoFit/>
          </a:bodyPr>
          <a:lstStyle/>
          <a:p>
            <a:r>
              <a:rPr lang="sv-SE" b="1" dirty="0"/>
              <a:t>Spara tid och gör arbetet snabbare än igår</a:t>
            </a:r>
          </a:p>
        </p:txBody>
      </p:sp>
      <p:cxnSp>
        <p:nvCxnSpPr>
          <p:cNvPr id="13" name="Rak koppling 12">
            <a:extLst>
              <a:ext uri="{FF2B5EF4-FFF2-40B4-BE49-F238E27FC236}">
                <a16:creationId xmlns:a16="http://schemas.microsoft.com/office/drawing/2014/main" id="{AC44078B-7E9B-4452-A684-6C46B08C01FF}"/>
              </a:ext>
            </a:extLst>
          </p:cNvPr>
          <p:cNvCxnSpPr/>
          <p:nvPr/>
        </p:nvCxnSpPr>
        <p:spPr>
          <a:xfrm>
            <a:off x="517109" y="2453638"/>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16" name="Rak koppling 15">
            <a:extLst>
              <a:ext uri="{FF2B5EF4-FFF2-40B4-BE49-F238E27FC236}">
                <a16:creationId xmlns:a16="http://schemas.microsoft.com/office/drawing/2014/main" id="{AAA8F1F7-0B54-428C-9FDC-2644E2FA0471}"/>
              </a:ext>
            </a:extLst>
          </p:cNvPr>
          <p:cNvCxnSpPr/>
          <p:nvPr/>
        </p:nvCxnSpPr>
        <p:spPr>
          <a:xfrm>
            <a:off x="517109" y="3051675"/>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4" name="textruta 23">
            <a:extLst>
              <a:ext uri="{FF2B5EF4-FFF2-40B4-BE49-F238E27FC236}">
                <a16:creationId xmlns:a16="http://schemas.microsoft.com/office/drawing/2014/main" id="{44634723-BF46-4812-B07D-08353BD1F234}"/>
              </a:ext>
            </a:extLst>
          </p:cNvPr>
          <p:cNvSpPr txBox="1"/>
          <p:nvPr/>
        </p:nvSpPr>
        <p:spPr>
          <a:xfrm>
            <a:off x="1099888" y="2535989"/>
            <a:ext cx="6075728" cy="369332"/>
          </a:xfrm>
          <a:prstGeom prst="rect">
            <a:avLst/>
          </a:prstGeom>
          <a:noFill/>
        </p:spPr>
        <p:txBody>
          <a:bodyPr wrap="square" rtlCol="0">
            <a:spAutoFit/>
          </a:bodyPr>
          <a:lstStyle/>
          <a:p>
            <a:r>
              <a:rPr lang="sv-SE" b="1" dirty="0"/>
              <a:t>Men blir oftast betydligt vassare i sitt arbete</a:t>
            </a:r>
          </a:p>
        </p:txBody>
      </p:sp>
      <p:sp>
        <p:nvSpPr>
          <p:cNvPr id="29" name="textruta 28">
            <a:extLst>
              <a:ext uri="{FF2B5EF4-FFF2-40B4-BE49-F238E27FC236}">
                <a16:creationId xmlns:a16="http://schemas.microsoft.com/office/drawing/2014/main" id="{CE11EC52-E081-4C6D-9945-537F4D8D500C}"/>
              </a:ext>
            </a:extLst>
          </p:cNvPr>
          <p:cNvSpPr txBox="1"/>
          <p:nvPr/>
        </p:nvSpPr>
        <p:spPr>
          <a:xfrm>
            <a:off x="1055744" y="1985876"/>
            <a:ext cx="6075728" cy="369332"/>
          </a:xfrm>
          <a:prstGeom prst="rect">
            <a:avLst/>
          </a:prstGeom>
          <a:noFill/>
        </p:spPr>
        <p:txBody>
          <a:bodyPr wrap="square" rtlCol="0">
            <a:spAutoFit/>
          </a:bodyPr>
          <a:lstStyle/>
          <a:p>
            <a:r>
              <a:rPr lang="sv-SE" b="1" dirty="0"/>
              <a:t>Kvaliteten av innehållet brukar oftast höjas väsentligt</a:t>
            </a:r>
          </a:p>
        </p:txBody>
      </p:sp>
      <p:sp>
        <p:nvSpPr>
          <p:cNvPr id="23" name="Ellips 22">
            <a:extLst>
              <a:ext uri="{FF2B5EF4-FFF2-40B4-BE49-F238E27FC236}">
                <a16:creationId xmlns:a16="http://schemas.microsoft.com/office/drawing/2014/main" id="{6A385931-22A3-4840-AB21-1C0E0DF4FE15}"/>
              </a:ext>
            </a:extLst>
          </p:cNvPr>
          <p:cNvSpPr/>
          <p:nvPr/>
        </p:nvSpPr>
        <p:spPr>
          <a:xfrm>
            <a:off x="564095" y="195454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2</a:t>
            </a:r>
          </a:p>
        </p:txBody>
      </p:sp>
      <p:sp>
        <p:nvSpPr>
          <p:cNvPr id="26" name="Ellips 25">
            <a:extLst>
              <a:ext uri="{FF2B5EF4-FFF2-40B4-BE49-F238E27FC236}">
                <a16:creationId xmlns:a16="http://schemas.microsoft.com/office/drawing/2014/main" id="{405A2A51-D1B9-48A2-B4DD-B04494512C2B}"/>
              </a:ext>
            </a:extLst>
          </p:cNvPr>
          <p:cNvSpPr/>
          <p:nvPr/>
        </p:nvSpPr>
        <p:spPr>
          <a:xfrm>
            <a:off x="564095" y="2530075"/>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3</a:t>
            </a:r>
          </a:p>
        </p:txBody>
      </p:sp>
      <p:sp>
        <p:nvSpPr>
          <p:cNvPr id="31" name="Ellips 30">
            <a:extLst>
              <a:ext uri="{FF2B5EF4-FFF2-40B4-BE49-F238E27FC236}">
                <a16:creationId xmlns:a16="http://schemas.microsoft.com/office/drawing/2014/main" id="{2CDD950F-40D9-48A4-885A-05D868F79F4C}"/>
              </a:ext>
            </a:extLst>
          </p:cNvPr>
          <p:cNvSpPr/>
          <p:nvPr/>
        </p:nvSpPr>
        <p:spPr>
          <a:xfrm>
            <a:off x="575453" y="3655252"/>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5</a:t>
            </a:r>
          </a:p>
        </p:txBody>
      </p:sp>
      <p:sp>
        <p:nvSpPr>
          <p:cNvPr id="32" name="textruta 31">
            <a:extLst>
              <a:ext uri="{FF2B5EF4-FFF2-40B4-BE49-F238E27FC236}">
                <a16:creationId xmlns:a16="http://schemas.microsoft.com/office/drawing/2014/main" id="{CE7B4A25-1C86-40DA-9628-95413D998D3B}"/>
              </a:ext>
            </a:extLst>
          </p:cNvPr>
          <p:cNvSpPr txBox="1"/>
          <p:nvPr/>
        </p:nvSpPr>
        <p:spPr>
          <a:xfrm>
            <a:off x="1055744" y="3640229"/>
            <a:ext cx="7293673" cy="369332"/>
          </a:xfrm>
          <a:prstGeom prst="rect">
            <a:avLst/>
          </a:prstGeom>
          <a:noFill/>
        </p:spPr>
        <p:txBody>
          <a:bodyPr wrap="square" rtlCol="0">
            <a:spAutoFit/>
          </a:bodyPr>
          <a:lstStyle/>
          <a:p>
            <a:r>
              <a:rPr lang="sv-SE" b="1" dirty="0"/>
              <a:t>…som gynnar i slutänden både företaget, dess anställda och kollegor</a:t>
            </a:r>
          </a:p>
        </p:txBody>
      </p:sp>
      <p:sp>
        <p:nvSpPr>
          <p:cNvPr id="33" name="Ellips 32">
            <a:extLst>
              <a:ext uri="{FF2B5EF4-FFF2-40B4-BE49-F238E27FC236}">
                <a16:creationId xmlns:a16="http://schemas.microsoft.com/office/drawing/2014/main" id="{3203065F-B584-4DB2-8496-0BC26937CDB4}"/>
              </a:ext>
            </a:extLst>
          </p:cNvPr>
          <p:cNvSpPr/>
          <p:nvPr/>
        </p:nvSpPr>
        <p:spPr>
          <a:xfrm>
            <a:off x="564095" y="3103860"/>
            <a:ext cx="432000" cy="432000"/>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200" dirty="0">
                <a:latin typeface="Arial Black" panose="020B0A04020102020204" pitchFamily="34" charset="0"/>
              </a:rPr>
              <a:t>4</a:t>
            </a:r>
          </a:p>
        </p:txBody>
      </p:sp>
      <p:cxnSp>
        <p:nvCxnSpPr>
          <p:cNvPr id="34" name="Rak koppling 33">
            <a:extLst>
              <a:ext uri="{FF2B5EF4-FFF2-40B4-BE49-F238E27FC236}">
                <a16:creationId xmlns:a16="http://schemas.microsoft.com/office/drawing/2014/main" id="{C6A0D3FD-D7FE-4661-A200-51DD7AE20A90}"/>
              </a:ext>
            </a:extLst>
          </p:cNvPr>
          <p:cNvCxnSpPr/>
          <p:nvPr/>
        </p:nvCxnSpPr>
        <p:spPr>
          <a:xfrm>
            <a:off x="564095" y="3588044"/>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35" name="textruta 34">
            <a:extLst>
              <a:ext uri="{FF2B5EF4-FFF2-40B4-BE49-F238E27FC236}">
                <a16:creationId xmlns:a16="http://schemas.microsoft.com/office/drawing/2014/main" id="{82F40697-137B-44CA-9990-A43210B299D9}"/>
              </a:ext>
            </a:extLst>
          </p:cNvPr>
          <p:cNvSpPr txBox="1"/>
          <p:nvPr/>
        </p:nvSpPr>
        <p:spPr>
          <a:xfrm>
            <a:off x="1099888" y="3093879"/>
            <a:ext cx="6075728" cy="369332"/>
          </a:xfrm>
          <a:prstGeom prst="rect">
            <a:avLst/>
          </a:prstGeom>
          <a:noFill/>
        </p:spPr>
        <p:txBody>
          <a:bodyPr wrap="square" rtlCol="0">
            <a:spAutoFit/>
          </a:bodyPr>
          <a:lstStyle/>
          <a:p>
            <a:r>
              <a:rPr lang="sv-SE" b="1" dirty="0"/>
              <a:t>Med en Excel samarbetsplattform ökar samspelet betydligt </a:t>
            </a:r>
          </a:p>
        </p:txBody>
      </p:sp>
      <p:cxnSp>
        <p:nvCxnSpPr>
          <p:cNvPr id="36" name="Rak koppling 35">
            <a:extLst>
              <a:ext uri="{FF2B5EF4-FFF2-40B4-BE49-F238E27FC236}">
                <a16:creationId xmlns:a16="http://schemas.microsoft.com/office/drawing/2014/main" id="{DEE74881-D61C-4E3A-B485-98D6C43EF803}"/>
              </a:ext>
            </a:extLst>
          </p:cNvPr>
          <p:cNvCxnSpPr/>
          <p:nvPr/>
        </p:nvCxnSpPr>
        <p:spPr>
          <a:xfrm>
            <a:off x="517109" y="4162960"/>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37" name="textruta 36">
            <a:extLst>
              <a:ext uri="{FF2B5EF4-FFF2-40B4-BE49-F238E27FC236}">
                <a16:creationId xmlns:a16="http://schemas.microsoft.com/office/drawing/2014/main" id="{D78191A8-CA71-49DD-9602-5D147FC302FA}"/>
              </a:ext>
            </a:extLst>
          </p:cNvPr>
          <p:cNvSpPr txBox="1"/>
          <p:nvPr/>
        </p:nvSpPr>
        <p:spPr>
          <a:xfrm>
            <a:off x="791453" y="5617341"/>
            <a:ext cx="1048370" cy="646331"/>
          </a:xfrm>
          <a:prstGeom prst="rect">
            <a:avLst/>
          </a:prstGeom>
          <a:noFill/>
        </p:spPr>
        <p:txBody>
          <a:bodyPr wrap="square" rtlCol="0">
            <a:spAutoFit/>
          </a:bodyPr>
          <a:lstStyle/>
          <a:p>
            <a:pPr algn="ctr"/>
            <a:r>
              <a:rPr lang="sv-SE" b="1" dirty="0"/>
              <a:t>Spara</a:t>
            </a:r>
          </a:p>
          <a:p>
            <a:pPr algn="ctr"/>
            <a:r>
              <a:rPr lang="sv-SE" b="1" dirty="0"/>
              <a:t>Tid</a:t>
            </a:r>
          </a:p>
        </p:txBody>
      </p:sp>
      <p:sp>
        <p:nvSpPr>
          <p:cNvPr id="38" name="textruta 37">
            <a:extLst>
              <a:ext uri="{FF2B5EF4-FFF2-40B4-BE49-F238E27FC236}">
                <a16:creationId xmlns:a16="http://schemas.microsoft.com/office/drawing/2014/main" id="{07D20C6F-66E6-4BE5-ACEF-62C8BC8A2453}"/>
              </a:ext>
            </a:extLst>
          </p:cNvPr>
          <p:cNvSpPr txBox="1"/>
          <p:nvPr/>
        </p:nvSpPr>
        <p:spPr>
          <a:xfrm>
            <a:off x="2041133" y="5621240"/>
            <a:ext cx="1048370" cy="646331"/>
          </a:xfrm>
          <a:prstGeom prst="rect">
            <a:avLst/>
          </a:prstGeom>
          <a:noFill/>
        </p:spPr>
        <p:txBody>
          <a:bodyPr wrap="square" rtlCol="0">
            <a:spAutoFit/>
          </a:bodyPr>
          <a:lstStyle/>
          <a:p>
            <a:pPr algn="ctr"/>
            <a:r>
              <a:rPr lang="sv-SE" b="1" dirty="0"/>
              <a:t>Bättre beslut</a:t>
            </a:r>
          </a:p>
        </p:txBody>
      </p:sp>
      <p:sp>
        <p:nvSpPr>
          <p:cNvPr id="39" name="textruta 38">
            <a:extLst>
              <a:ext uri="{FF2B5EF4-FFF2-40B4-BE49-F238E27FC236}">
                <a16:creationId xmlns:a16="http://schemas.microsoft.com/office/drawing/2014/main" id="{19804C14-8628-4029-874F-B56B0B1EDC11}"/>
              </a:ext>
            </a:extLst>
          </p:cNvPr>
          <p:cNvSpPr txBox="1"/>
          <p:nvPr/>
        </p:nvSpPr>
        <p:spPr>
          <a:xfrm>
            <a:off x="3384378" y="5621240"/>
            <a:ext cx="1187621" cy="646331"/>
          </a:xfrm>
          <a:prstGeom prst="rect">
            <a:avLst/>
          </a:prstGeom>
          <a:noFill/>
        </p:spPr>
        <p:txBody>
          <a:bodyPr wrap="square" rtlCol="0">
            <a:spAutoFit/>
          </a:bodyPr>
          <a:lstStyle/>
          <a:p>
            <a:pPr algn="ctr"/>
            <a:r>
              <a:rPr lang="sv-SE" b="1" dirty="0"/>
              <a:t>Smartare</a:t>
            </a:r>
          </a:p>
          <a:p>
            <a:pPr algn="ctr"/>
            <a:r>
              <a:rPr lang="sv-SE" b="1" dirty="0"/>
              <a:t>Samspel</a:t>
            </a:r>
          </a:p>
        </p:txBody>
      </p:sp>
      <p:sp>
        <p:nvSpPr>
          <p:cNvPr id="40" name="textruta 39">
            <a:extLst>
              <a:ext uri="{FF2B5EF4-FFF2-40B4-BE49-F238E27FC236}">
                <a16:creationId xmlns:a16="http://schemas.microsoft.com/office/drawing/2014/main" id="{C8413A3B-0451-4C07-B5D9-D91EDD9D3995}"/>
              </a:ext>
            </a:extLst>
          </p:cNvPr>
          <p:cNvSpPr txBox="1"/>
          <p:nvPr/>
        </p:nvSpPr>
        <p:spPr>
          <a:xfrm>
            <a:off x="4866874" y="5621239"/>
            <a:ext cx="1187621" cy="646331"/>
          </a:xfrm>
          <a:prstGeom prst="rect">
            <a:avLst/>
          </a:prstGeom>
          <a:noFill/>
        </p:spPr>
        <p:txBody>
          <a:bodyPr wrap="square" rtlCol="0">
            <a:spAutoFit/>
          </a:bodyPr>
          <a:lstStyle/>
          <a:p>
            <a:pPr algn="ctr"/>
            <a:r>
              <a:rPr lang="sv-SE" b="1" dirty="0"/>
              <a:t>Smartare</a:t>
            </a:r>
          </a:p>
          <a:p>
            <a:pPr algn="ctr"/>
            <a:r>
              <a:rPr lang="sv-SE" b="1" dirty="0"/>
              <a:t>Samspel</a:t>
            </a:r>
          </a:p>
        </p:txBody>
      </p:sp>
      <p:sp>
        <p:nvSpPr>
          <p:cNvPr id="41" name="textruta 40">
            <a:extLst>
              <a:ext uri="{FF2B5EF4-FFF2-40B4-BE49-F238E27FC236}">
                <a16:creationId xmlns:a16="http://schemas.microsoft.com/office/drawing/2014/main" id="{110A11F2-9148-4525-BC94-98FB3F9CEC47}"/>
              </a:ext>
            </a:extLst>
          </p:cNvPr>
          <p:cNvSpPr txBox="1"/>
          <p:nvPr/>
        </p:nvSpPr>
        <p:spPr>
          <a:xfrm>
            <a:off x="3089503" y="378418"/>
            <a:ext cx="5273110" cy="584775"/>
          </a:xfrm>
          <a:prstGeom prst="rect">
            <a:avLst/>
          </a:prstGeom>
          <a:noFill/>
        </p:spPr>
        <p:txBody>
          <a:bodyPr wrap="none" rtlCol="0">
            <a:spAutoFit/>
          </a:bodyPr>
          <a:lstStyle/>
          <a:p>
            <a:r>
              <a:rPr lang="sv-SE" sz="3200" dirty="0"/>
              <a:t>Vad är vinsten med Excel VBA?</a:t>
            </a:r>
          </a:p>
        </p:txBody>
      </p:sp>
    </p:spTree>
    <p:extLst>
      <p:ext uri="{BB962C8B-B14F-4D97-AF65-F5344CB8AC3E}">
        <p14:creationId xmlns:p14="http://schemas.microsoft.com/office/powerpoint/2010/main" val="4048430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 4">
            <a:extLst>
              <a:ext uri="{FF2B5EF4-FFF2-40B4-BE49-F238E27FC236}">
                <a16:creationId xmlns:a16="http://schemas.microsoft.com/office/drawing/2014/main" id="{FD1F26C8-9039-45AE-A5FE-4A24788F77EC}"/>
              </a:ext>
            </a:extLst>
          </p:cNvPr>
          <p:cNvSpPr/>
          <p:nvPr/>
        </p:nvSpPr>
        <p:spPr>
          <a:xfrm>
            <a:off x="554946" y="1491943"/>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1</a:t>
            </a:r>
          </a:p>
        </p:txBody>
      </p:sp>
      <p:sp>
        <p:nvSpPr>
          <p:cNvPr id="6" name="textruta 5">
            <a:extLst>
              <a:ext uri="{FF2B5EF4-FFF2-40B4-BE49-F238E27FC236}">
                <a16:creationId xmlns:a16="http://schemas.microsoft.com/office/drawing/2014/main" id="{7F74F759-ED49-409E-B8DC-FD58D1E94BDB}"/>
              </a:ext>
            </a:extLst>
          </p:cNvPr>
          <p:cNvSpPr txBox="1"/>
          <p:nvPr/>
        </p:nvSpPr>
        <p:spPr>
          <a:xfrm>
            <a:off x="4427163" y="324527"/>
            <a:ext cx="3720249" cy="584775"/>
          </a:xfrm>
          <a:prstGeom prst="rect">
            <a:avLst/>
          </a:prstGeom>
          <a:noFill/>
        </p:spPr>
        <p:txBody>
          <a:bodyPr wrap="none" rtlCol="0">
            <a:spAutoFit/>
          </a:bodyPr>
          <a:lstStyle/>
          <a:p>
            <a:r>
              <a:rPr lang="sv-SE" sz="3200" dirty="0"/>
              <a:t>Ni är i trygga händer!</a:t>
            </a:r>
          </a:p>
        </p:txBody>
      </p:sp>
      <p:cxnSp>
        <p:nvCxnSpPr>
          <p:cNvPr id="8" name="Rak koppling 7">
            <a:extLst>
              <a:ext uri="{FF2B5EF4-FFF2-40B4-BE49-F238E27FC236}">
                <a16:creationId xmlns:a16="http://schemas.microsoft.com/office/drawing/2014/main" id="{EBAF157B-1711-4E08-B9B6-4BD471AC7032}"/>
              </a:ext>
            </a:extLst>
          </p:cNvPr>
          <p:cNvCxnSpPr/>
          <p:nvPr/>
        </p:nvCxnSpPr>
        <p:spPr>
          <a:xfrm>
            <a:off x="554946" y="1317997"/>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cxnSp>
        <p:nvCxnSpPr>
          <p:cNvPr id="9" name="Rak koppling 8">
            <a:extLst>
              <a:ext uri="{FF2B5EF4-FFF2-40B4-BE49-F238E27FC236}">
                <a16:creationId xmlns:a16="http://schemas.microsoft.com/office/drawing/2014/main" id="{652672C2-D5E5-4D9A-8912-B9C9635B691B}"/>
              </a:ext>
            </a:extLst>
          </p:cNvPr>
          <p:cNvCxnSpPr/>
          <p:nvPr/>
        </p:nvCxnSpPr>
        <p:spPr>
          <a:xfrm>
            <a:off x="554946" y="2296510"/>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0" name="textruta 9">
            <a:extLst>
              <a:ext uri="{FF2B5EF4-FFF2-40B4-BE49-F238E27FC236}">
                <a16:creationId xmlns:a16="http://schemas.microsoft.com/office/drawing/2014/main" id="{FADDC338-2286-4F58-9D67-2A579D9E347D}"/>
              </a:ext>
            </a:extLst>
          </p:cNvPr>
          <p:cNvSpPr txBox="1"/>
          <p:nvPr/>
        </p:nvSpPr>
        <p:spPr>
          <a:xfrm>
            <a:off x="1232319" y="1337149"/>
            <a:ext cx="6075728" cy="369332"/>
          </a:xfrm>
          <a:prstGeom prst="rect">
            <a:avLst/>
          </a:prstGeom>
          <a:noFill/>
        </p:spPr>
        <p:txBody>
          <a:bodyPr wrap="square" rtlCol="0">
            <a:spAutoFit/>
          </a:bodyPr>
          <a:lstStyle/>
          <a:p>
            <a:r>
              <a:rPr lang="sv-SE" b="1" dirty="0"/>
              <a:t>Kan ta fram Excels magiska krafter</a:t>
            </a:r>
          </a:p>
        </p:txBody>
      </p:sp>
      <p:sp>
        <p:nvSpPr>
          <p:cNvPr id="11" name="Ellips 10">
            <a:extLst>
              <a:ext uri="{FF2B5EF4-FFF2-40B4-BE49-F238E27FC236}">
                <a16:creationId xmlns:a16="http://schemas.microsoft.com/office/drawing/2014/main" id="{F36CCA4B-045A-4845-9B1C-2BD9C04ABCFF}"/>
              </a:ext>
            </a:extLst>
          </p:cNvPr>
          <p:cNvSpPr/>
          <p:nvPr/>
        </p:nvSpPr>
        <p:spPr>
          <a:xfrm>
            <a:off x="554946" y="251302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2</a:t>
            </a:r>
          </a:p>
        </p:txBody>
      </p:sp>
      <p:cxnSp>
        <p:nvCxnSpPr>
          <p:cNvPr id="13" name="Rak koppling 12">
            <a:extLst>
              <a:ext uri="{FF2B5EF4-FFF2-40B4-BE49-F238E27FC236}">
                <a16:creationId xmlns:a16="http://schemas.microsoft.com/office/drawing/2014/main" id="{AC44078B-7E9B-4452-A684-6C46B08C01FF}"/>
              </a:ext>
            </a:extLst>
          </p:cNvPr>
          <p:cNvCxnSpPr/>
          <p:nvPr/>
        </p:nvCxnSpPr>
        <p:spPr>
          <a:xfrm>
            <a:off x="554946" y="3235608"/>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5" name="Ellips 14">
            <a:extLst>
              <a:ext uri="{FF2B5EF4-FFF2-40B4-BE49-F238E27FC236}">
                <a16:creationId xmlns:a16="http://schemas.microsoft.com/office/drawing/2014/main" id="{5891C056-340D-48C2-8ACC-D9A3F42FA885}"/>
              </a:ext>
            </a:extLst>
          </p:cNvPr>
          <p:cNvSpPr/>
          <p:nvPr/>
        </p:nvSpPr>
        <p:spPr>
          <a:xfrm>
            <a:off x="554946" y="347051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3</a:t>
            </a:r>
          </a:p>
        </p:txBody>
      </p:sp>
      <p:cxnSp>
        <p:nvCxnSpPr>
          <p:cNvPr id="16" name="Rak koppling 15">
            <a:extLst>
              <a:ext uri="{FF2B5EF4-FFF2-40B4-BE49-F238E27FC236}">
                <a16:creationId xmlns:a16="http://schemas.microsoft.com/office/drawing/2014/main" id="{AAA8F1F7-0B54-428C-9FDC-2644E2FA0471}"/>
              </a:ext>
            </a:extLst>
          </p:cNvPr>
          <p:cNvCxnSpPr/>
          <p:nvPr/>
        </p:nvCxnSpPr>
        <p:spPr>
          <a:xfrm>
            <a:off x="554946" y="4275079"/>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18" name="Ellips 17">
            <a:extLst>
              <a:ext uri="{FF2B5EF4-FFF2-40B4-BE49-F238E27FC236}">
                <a16:creationId xmlns:a16="http://schemas.microsoft.com/office/drawing/2014/main" id="{20474F21-5639-4A0D-8817-8B51BD436A37}"/>
              </a:ext>
            </a:extLst>
          </p:cNvPr>
          <p:cNvSpPr/>
          <p:nvPr/>
        </p:nvSpPr>
        <p:spPr>
          <a:xfrm>
            <a:off x="554946" y="4428002"/>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4</a:t>
            </a:r>
          </a:p>
        </p:txBody>
      </p:sp>
      <p:cxnSp>
        <p:nvCxnSpPr>
          <p:cNvPr id="19" name="Rak koppling 18">
            <a:extLst>
              <a:ext uri="{FF2B5EF4-FFF2-40B4-BE49-F238E27FC236}">
                <a16:creationId xmlns:a16="http://schemas.microsoft.com/office/drawing/2014/main" id="{4A3D181B-9A77-4428-917D-9CF97FFF7E1C}"/>
              </a:ext>
            </a:extLst>
          </p:cNvPr>
          <p:cNvCxnSpPr/>
          <p:nvPr/>
        </p:nvCxnSpPr>
        <p:spPr>
          <a:xfrm>
            <a:off x="554946" y="5232569"/>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0" name="Ellips 19">
            <a:extLst>
              <a:ext uri="{FF2B5EF4-FFF2-40B4-BE49-F238E27FC236}">
                <a16:creationId xmlns:a16="http://schemas.microsoft.com/office/drawing/2014/main" id="{5BC787DD-1102-444D-9AC9-17F2D43106B1}"/>
              </a:ext>
            </a:extLst>
          </p:cNvPr>
          <p:cNvSpPr/>
          <p:nvPr/>
        </p:nvSpPr>
        <p:spPr>
          <a:xfrm>
            <a:off x="554946" y="5399685"/>
            <a:ext cx="624314" cy="630621"/>
          </a:xfrm>
          <a:prstGeom prst="ellipse">
            <a:avLst/>
          </a:pr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latin typeface="Arial Black" panose="020B0A04020102020204" pitchFamily="34" charset="0"/>
              </a:rPr>
              <a:t>5</a:t>
            </a:r>
          </a:p>
        </p:txBody>
      </p:sp>
      <p:cxnSp>
        <p:nvCxnSpPr>
          <p:cNvPr id="21" name="Rak koppling 20">
            <a:extLst>
              <a:ext uri="{FF2B5EF4-FFF2-40B4-BE49-F238E27FC236}">
                <a16:creationId xmlns:a16="http://schemas.microsoft.com/office/drawing/2014/main" id="{E669C68E-5E67-4FB2-A945-ED39FAD6FB1A}"/>
              </a:ext>
            </a:extLst>
          </p:cNvPr>
          <p:cNvCxnSpPr/>
          <p:nvPr/>
        </p:nvCxnSpPr>
        <p:spPr>
          <a:xfrm>
            <a:off x="554946" y="6204252"/>
            <a:ext cx="11464684" cy="0"/>
          </a:xfrm>
          <a:prstGeom prst="line">
            <a:avLst/>
          </a:prstGeom>
          <a:ln>
            <a:solidFill>
              <a:srgbClr val="1F9143"/>
            </a:solidFill>
          </a:ln>
        </p:spPr>
        <p:style>
          <a:lnRef idx="1">
            <a:schemeClr val="accent1"/>
          </a:lnRef>
          <a:fillRef idx="0">
            <a:schemeClr val="accent1"/>
          </a:fillRef>
          <a:effectRef idx="0">
            <a:schemeClr val="accent1"/>
          </a:effectRef>
          <a:fontRef idx="minor">
            <a:schemeClr val="tx1"/>
          </a:fontRef>
        </p:style>
      </p:cxnSp>
      <p:sp>
        <p:nvSpPr>
          <p:cNvPr id="22" name="textruta 21">
            <a:extLst>
              <a:ext uri="{FF2B5EF4-FFF2-40B4-BE49-F238E27FC236}">
                <a16:creationId xmlns:a16="http://schemas.microsoft.com/office/drawing/2014/main" id="{FA832F88-4610-48C4-9AC5-86C6A0964AFE}"/>
              </a:ext>
            </a:extLst>
          </p:cNvPr>
          <p:cNvSpPr txBox="1"/>
          <p:nvPr/>
        </p:nvSpPr>
        <p:spPr>
          <a:xfrm>
            <a:off x="1280161" y="4260887"/>
            <a:ext cx="6075728" cy="369332"/>
          </a:xfrm>
          <a:prstGeom prst="rect">
            <a:avLst/>
          </a:prstGeom>
          <a:noFill/>
        </p:spPr>
        <p:txBody>
          <a:bodyPr wrap="square" rtlCol="0">
            <a:spAutoFit/>
          </a:bodyPr>
          <a:lstStyle/>
          <a:p>
            <a:r>
              <a:rPr lang="sv-SE" b="1" dirty="0"/>
              <a:t>Tycker det är viktigt med personlig service</a:t>
            </a:r>
          </a:p>
        </p:txBody>
      </p:sp>
      <p:sp>
        <p:nvSpPr>
          <p:cNvPr id="24" name="textruta 23">
            <a:extLst>
              <a:ext uri="{FF2B5EF4-FFF2-40B4-BE49-F238E27FC236}">
                <a16:creationId xmlns:a16="http://schemas.microsoft.com/office/drawing/2014/main" id="{44634723-BF46-4812-B07D-08353BD1F234}"/>
              </a:ext>
            </a:extLst>
          </p:cNvPr>
          <p:cNvSpPr txBox="1"/>
          <p:nvPr/>
        </p:nvSpPr>
        <p:spPr>
          <a:xfrm>
            <a:off x="1280160" y="3282674"/>
            <a:ext cx="7885439" cy="369332"/>
          </a:xfrm>
          <a:prstGeom prst="rect">
            <a:avLst/>
          </a:prstGeom>
          <a:noFill/>
        </p:spPr>
        <p:txBody>
          <a:bodyPr wrap="square" rtlCol="0">
            <a:spAutoFit/>
          </a:bodyPr>
          <a:lstStyle/>
          <a:p>
            <a:r>
              <a:rPr lang="sv-SE" b="1" dirty="0"/>
              <a:t>Mer än bara er Excel Expert</a:t>
            </a:r>
          </a:p>
        </p:txBody>
      </p:sp>
      <p:sp>
        <p:nvSpPr>
          <p:cNvPr id="25" name="Rektangel 24">
            <a:extLst>
              <a:ext uri="{FF2B5EF4-FFF2-40B4-BE49-F238E27FC236}">
                <a16:creationId xmlns:a16="http://schemas.microsoft.com/office/drawing/2014/main" id="{1BA48784-0A11-4635-B218-FC32C8B8754E}"/>
              </a:ext>
            </a:extLst>
          </p:cNvPr>
          <p:cNvSpPr/>
          <p:nvPr/>
        </p:nvSpPr>
        <p:spPr>
          <a:xfrm>
            <a:off x="1244930" y="1671238"/>
            <a:ext cx="8002574" cy="523220"/>
          </a:xfrm>
          <a:prstGeom prst="rect">
            <a:avLst/>
          </a:prstGeom>
        </p:spPr>
        <p:txBody>
          <a:bodyPr wrap="square">
            <a:spAutoFit/>
          </a:bodyPr>
          <a:lstStyle/>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Drygt 25 års erfarenhet av Excel varav arbetat 15 år med VBA-programmering</a:t>
            </a:r>
          </a:p>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Har tagit fram många lösningar, som idag gör stor skillnad i både stora och små företag</a:t>
            </a:r>
          </a:p>
        </p:txBody>
      </p:sp>
      <p:sp>
        <p:nvSpPr>
          <p:cNvPr id="27" name="Rektangel 26">
            <a:extLst>
              <a:ext uri="{FF2B5EF4-FFF2-40B4-BE49-F238E27FC236}">
                <a16:creationId xmlns:a16="http://schemas.microsoft.com/office/drawing/2014/main" id="{A641E492-9005-4F6B-A39C-64E92BFB3F35}"/>
              </a:ext>
            </a:extLst>
          </p:cNvPr>
          <p:cNvSpPr/>
          <p:nvPr/>
        </p:nvSpPr>
        <p:spPr>
          <a:xfrm>
            <a:off x="1280161" y="3620321"/>
            <a:ext cx="8002574" cy="523220"/>
          </a:xfrm>
          <a:prstGeom prst="rect">
            <a:avLst/>
          </a:prstGeom>
        </p:spPr>
        <p:txBody>
          <a:bodyPr wrap="square">
            <a:spAutoFit/>
          </a:bodyPr>
          <a:lstStyle/>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Har </a:t>
            </a:r>
          </a:p>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Alla analytiska funktioner går att använda direkt i applikationen</a:t>
            </a:r>
          </a:p>
        </p:txBody>
      </p:sp>
      <p:sp>
        <p:nvSpPr>
          <p:cNvPr id="28" name="Rektangel 27">
            <a:extLst>
              <a:ext uri="{FF2B5EF4-FFF2-40B4-BE49-F238E27FC236}">
                <a16:creationId xmlns:a16="http://schemas.microsoft.com/office/drawing/2014/main" id="{DFC20A7C-266F-4A35-8795-578C64E5E7E3}"/>
              </a:ext>
            </a:extLst>
          </p:cNvPr>
          <p:cNvSpPr/>
          <p:nvPr/>
        </p:nvSpPr>
        <p:spPr>
          <a:xfrm>
            <a:off x="1280161" y="4617560"/>
            <a:ext cx="8002574" cy="523220"/>
          </a:xfrm>
          <a:prstGeom prst="rect">
            <a:avLst/>
          </a:prstGeom>
        </p:spPr>
        <p:txBody>
          <a:bodyPr wrap="square">
            <a:spAutoFit/>
          </a:bodyPr>
          <a:lstStyle/>
          <a:p>
            <a:pPr marL="28575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Med Excel &amp; VBA programmering kan man få till det mesta</a:t>
            </a:r>
          </a:p>
          <a:p>
            <a:pPr marL="28575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Alla svagheter som man upplever med standard Excelfiler går att bygga bort</a:t>
            </a:r>
          </a:p>
        </p:txBody>
      </p:sp>
      <p:sp>
        <p:nvSpPr>
          <p:cNvPr id="29" name="textruta 28">
            <a:extLst>
              <a:ext uri="{FF2B5EF4-FFF2-40B4-BE49-F238E27FC236}">
                <a16:creationId xmlns:a16="http://schemas.microsoft.com/office/drawing/2014/main" id="{CE11EC52-E081-4C6D-9945-537F4D8D500C}"/>
              </a:ext>
            </a:extLst>
          </p:cNvPr>
          <p:cNvSpPr txBox="1"/>
          <p:nvPr/>
        </p:nvSpPr>
        <p:spPr>
          <a:xfrm>
            <a:off x="1244930" y="2343709"/>
            <a:ext cx="6075728" cy="369332"/>
          </a:xfrm>
          <a:prstGeom prst="rect">
            <a:avLst/>
          </a:prstGeom>
          <a:noFill/>
        </p:spPr>
        <p:txBody>
          <a:bodyPr wrap="square" rtlCol="0">
            <a:spAutoFit/>
          </a:bodyPr>
          <a:lstStyle/>
          <a:p>
            <a:r>
              <a:rPr lang="sv-SE" b="1" dirty="0"/>
              <a:t>Arbetat många år som affärsanalytiker</a:t>
            </a:r>
          </a:p>
        </p:txBody>
      </p:sp>
      <p:sp>
        <p:nvSpPr>
          <p:cNvPr id="30" name="Rektangel 29">
            <a:extLst>
              <a:ext uri="{FF2B5EF4-FFF2-40B4-BE49-F238E27FC236}">
                <a16:creationId xmlns:a16="http://schemas.microsoft.com/office/drawing/2014/main" id="{C95C1F7C-280B-40E6-A793-9797C2599A4E}"/>
              </a:ext>
            </a:extLst>
          </p:cNvPr>
          <p:cNvSpPr/>
          <p:nvPr/>
        </p:nvSpPr>
        <p:spPr>
          <a:xfrm>
            <a:off x="1280161" y="2665323"/>
            <a:ext cx="8002574" cy="523220"/>
          </a:xfrm>
          <a:prstGeom prst="rect">
            <a:avLst/>
          </a:prstGeom>
        </p:spPr>
        <p:txBody>
          <a:bodyPr wrap="square">
            <a:spAutoFit/>
          </a:bodyPr>
          <a:lstStyle/>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Ser till att alltid information presenteras i sitt rätta sammanhang.</a:t>
            </a:r>
          </a:p>
          <a:p>
            <a:pPr marL="285750" lvl="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Hjälper er gärna med att får ordning på kvalitet i er </a:t>
            </a:r>
            <a:r>
              <a:rPr lang="sv-SE" sz="1400" dirty="0" err="1">
                <a:solidFill>
                  <a:srgbClr val="747474"/>
                </a:solidFill>
                <a:latin typeface="&amp;quot"/>
                <a:ea typeface="Times New Roman" panose="02020603050405020304" pitchFamily="18" charset="0"/>
                <a:cs typeface="Times New Roman" panose="02020603050405020304" pitchFamily="18" charset="0"/>
              </a:rPr>
              <a:t>affärsdata</a:t>
            </a:r>
            <a:endParaRPr lang="sv-SE" sz="1400" dirty="0">
              <a:solidFill>
                <a:srgbClr val="747474"/>
              </a:solidFill>
              <a:latin typeface="&amp;quot"/>
              <a:ea typeface="Times New Roman" panose="02020603050405020304" pitchFamily="18" charset="0"/>
              <a:cs typeface="Times New Roman" panose="02020603050405020304" pitchFamily="18" charset="0"/>
            </a:endParaRPr>
          </a:p>
        </p:txBody>
      </p:sp>
      <p:sp>
        <p:nvSpPr>
          <p:cNvPr id="23" name="textruta 22">
            <a:extLst>
              <a:ext uri="{FF2B5EF4-FFF2-40B4-BE49-F238E27FC236}">
                <a16:creationId xmlns:a16="http://schemas.microsoft.com/office/drawing/2014/main" id="{A5A7E85F-781E-4777-97CD-A9327ADF8B3C}"/>
              </a:ext>
            </a:extLst>
          </p:cNvPr>
          <p:cNvSpPr txBox="1"/>
          <p:nvPr/>
        </p:nvSpPr>
        <p:spPr>
          <a:xfrm>
            <a:off x="1331330" y="5215019"/>
            <a:ext cx="6075728" cy="369332"/>
          </a:xfrm>
          <a:prstGeom prst="rect">
            <a:avLst/>
          </a:prstGeom>
          <a:noFill/>
        </p:spPr>
        <p:txBody>
          <a:bodyPr wrap="square" rtlCol="0">
            <a:spAutoFit/>
          </a:bodyPr>
          <a:lstStyle/>
          <a:p>
            <a:r>
              <a:rPr lang="sv-SE" b="1" dirty="0"/>
              <a:t>Inte bara rätt, men också </a:t>
            </a:r>
          </a:p>
        </p:txBody>
      </p:sp>
      <p:sp>
        <p:nvSpPr>
          <p:cNvPr id="26" name="Rektangel 25">
            <a:extLst>
              <a:ext uri="{FF2B5EF4-FFF2-40B4-BE49-F238E27FC236}">
                <a16:creationId xmlns:a16="http://schemas.microsoft.com/office/drawing/2014/main" id="{7EA4D4B3-76F7-4920-A9E4-3EC550103D81}"/>
              </a:ext>
            </a:extLst>
          </p:cNvPr>
          <p:cNvSpPr/>
          <p:nvPr/>
        </p:nvSpPr>
        <p:spPr>
          <a:xfrm>
            <a:off x="1244930" y="5572210"/>
            <a:ext cx="8002574" cy="523220"/>
          </a:xfrm>
          <a:prstGeom prst="rect">
            <a:avLst/>
          </a:prstGeom>
        </p:spPr>
        <p:txBody>
          <a:bodyPr wrap="square">
            <a:spAutoFit/>
          </a:bodyPr>
          <a:lstStyle/>
          <a:p>
            <a:pPr marL="28575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S.M.A.R.T helt</a:t>
            </a:r>
          </a:p>
          <a:p>
            <a:pPr marL="285750" indent="-285750">
              <a:buSzPts val="1000"/>
              <a:buFont typeface="Wingdings" panose="05000000000000000000" pitchFamily="2" charset="2"/>
              <a:buChar char="ü"/>
              <a:tabLst>
                <a:tab pos="457200" algn="l"/>
              </a:tabLst>
            </a:pPr>
            <a:r>
              <a:rPr lang="sv-SE" sz="1400" dirty="0">
                <a:solidFill>
                  <a:srgbClr val="747474"/>
                </a:solidFill>
                <a:latin typeface="&amp;quot"/>
                <a:ea typeface="Times New Roman" panose="02020603050405020304" pitchFamily="18" charset="0"/>
                <a:cs typeface="Times New Roman" panose="02020603050405020304" pitchFamily="18" charset="0"/>
              </a:rPr>
              <a:t>Idag används Excel av närmare 1 miljard människor</a:t>
            </a:r>
          </a:p>
        </p:txBody>
      </p:sp>
    </p:spTree>
    <p:extLst>
      <p:ext uri="{BB962C8B-B14F-4D97-AF65-F5344CB8AC3E}">
        <p14:creationId xmlns:p14="http://schemas.microsoft.com/office/powerpoint/2010/main" val="1171585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objekt 3">
            <a:extLst>
              <a:ext uri="{FF2B5EF4-FFF2-40B4-BE49-F238E27FC236}">
                <a16:creationId xmlns:a16="http://schemas.microsoft.com/office/drawing/2014/main" id="{DC53B7AA-AA27-48C5-847B-A4687CF0191A}"/>
              </a:ext>
            </a:extLst>
          </p:cNvPr>
          <p:cNvPicPr>
            <a:picLocks noChangeAspect="1"/>
          </p:cNvPicPr>
          <p:nvPr/>
        </p:nvPicPr>
        <p:blipFill>
          <a:blip r:embed="rId2"/>
          <a:stretch>
            <a:fillRect/>
          </a:stretch>
        </p:blipFill>
        <p:spPr>
          <a:xfrm>
            <a:off x="142876" y="-58032"/>
            <a:ext cx="2329157" cy="1954308"/>
          </a:xfrm>
          <a:prstGeom prst="rect">
            <a:avLst/>
          </a:prstGeom>
        </p:spPr>
      </p:pic>
      <p:grpSp>
        <p:nvGrpSpPr>
          <p:cNvPr id="6" name="Grupp 5">
            <a:extLst>
              <a:ext uri="{FF2B5EF4-FFF2-40B4-BE49-F238E27FC236}">
                <a16:creationId xmlns:a16="http://schemas.microsoft.com/office/drawing/2014/main" id="{889C3669-4644-4347-93A7-016B66DB2723}"/>
              </a:ext>
            </a:extLst>
          </p:cNvPr>
          <p:cNvGrpSpPr/>
          <p:nvPr/>
        </p:nvGrpSpPr>
        <p:grpSpPr>
          <a:xfrm>
            <a:off x="5312120" y="2824574"/>
            <a:ext cx="2213289" cy="1872085"/>
            <a:chOff x="4726836" y="2517036"/>
            <a:chExt cx="2994610" cy="2378549"/>
          </a:xfrm>
        </p:grpSpPr>
        <p:pic>
          <p:nvPicPr>
            <p:cNvPr id="7" name="Bild 6">
              <a:extLst>
                <a:ext uri="{FF2B5EF4-FFF2-40B4-BE49-F238E27FC236}">
                  <a16:creationId xmlns:a16="http://schemas.microsoft.com/office/drawing/2014/main" id="{38D10C84-58D2-402E-9781-53FEF9D109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26836" y="2517036"/>
              <a:ext cx="2554129" cy="2378549"/>
            </a:xfrm>
            <a:prstGeom prst="rect">
              <a:avLst/>
            </a:prstGeom>
          </p:spPr>
        </p:pic>
        <p:pic>
          <p:nvPicPr>
            <p:cNvPr id="8" name="Bildobjekt 7">
              <a:extLst>
                <a:ext uri="{FF2B5EF4-FFF2-40B4-BE49-F238E27FC236}">
                  <a16:creationId xmlns:a16="http://schemas.microsoft.com/office/drawing/2014/main" id="{9614FD19-2D64-48E4-A047-642228EE1AD4}"/>
                </a:ext>
              </a:extLst>
            </p:cNvPr>
            <p:cNvPicPr>
              <a:picLocks noChangeAspect="1"/>
            </p:cNvPicPr>
            <p:nvPr/>
          </p:nvPicPr>
          <p:blipFill>
            <a:blip r:embed="rId5"/>
            <a:stretch>
              <a:fillRect/>
            </a:stretch>
          </p:blipFill>
          <p:spPr>
            <a:xfrm>
              <a:off x="4961096" y="2986088"/>
              <a:ext cx="2089785" cy="1255831"/>
            </a:xfrm>
            <a:prstGeom prst="rect">
              <a:avLst/>
            </a:prstGeom>
          </p:spPr>
        </p:pic>
        <p:sp>
          <p:nvSpPr>
            <p:cNvPr id="9" name="Rektangel 8">
              <a:extLst>
                <a:ext uri="{FF2B5EF4-FFF2-40B4-BE49-F238E27FC236}">
                  <a16:creationId xmlns:a16="http://schemas.microsoft.com/office/drawing/2014/main" id="{12AF0D71-3A45-4422-B6D1-41BB6A998016}"/>
                </a:ext>
              </a:extLst>
            </p:cNvPr>
            <p:cNvSpPr/>
            <p:nvPr/>
          </p:nvSpPr>
          <p:spPr>
            <a:xfrm>
              <a:off x="5063552" y="3338187"/>
              <a:ext cx="1412161" cy="10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 name="Rektangel 9">
              <a:extLst>
                <a:ext uri="{FF2B5EF4-FFF2-40B4-BE49-F238E27FC236}">
                  <a16:creationId xmlns:a16="http://schemas.microsoft.com/office/drawing/2014/main" id="{8F456902-B175-4CDC-8F8B-DBAB68FF5373}"/>
                </a:ext>
              </a:extLst>
            </p:cNvPr>
            <p:cNvSpPr/>
            <p:nvPr/>
          </p:nvSpPr>
          <p:spPr>
            <a:xfrm>
              <a:off x="5070009" y="3485487"/>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11" name="Grupp 10">
              <a:extLst>
                <a:ext uri="{FF2B5EF4-FFF2-40B4-BE49-F238E27FC236}">
                  <a16:creationId xmlns:a16="http://schemas.microsoft.com/office/drawing/2014/main" id="{BE35A616-B774-45D7-B6A9-B957EF46CC62}"/>
                </a:ext>
              </a:extLst>
            </p:cNvPr>
            <p:cNvGrpSpPr/>
            <p:nvPr/>
          </p:nvGrpSpPr>
          <p:grpSpPr>
            <a:xfrm>
              <a:off x="5108433" y="3659663"/>
              <a:ext cx="1798052" cy="450008"/>
              <a:chOff x="1140640" y="3981333"/>
              <a:chExt cx="2666344" cy="638454"/>
            </a:xfrm>
          </p:grpSpPr>
          <p:grpSp>
            <p:nvGrpSpPr>
              <p:cNvPr id="18" name="Grupp 17">
                <a:extLst>
                  <a:ext uri="{FF2B5EF4-FFF2-40B4-BE49-F238E27FC236}">
                    <a16:creationId xmlns:a16="http://schemas.microsoft.com/office/drawing/2014/main" id="{9C8DB9DE-343C-49FB-954F-84C81DC5B77E}"/>
                  </a:ext>
                </a:extLst>
              </p:cNvPr>
              <p:cNvGrpSpPr/>
              <p:nvPr/>
            </p:nvGrpSpPr>
            <p:grpSpPr>
              <a:xfrm>
                <a:off x="2198914" y="3994481"/>
                <a:ext cx="506549" cy="511576"/>
                <a:chOff x="2571749" y="1493043"/>
                <a:chExt cx="1440000" cy="1440000"/>
              </a:xfrm>
            </p:grpSpPr>
            <p:sp>
              <p:nvSpPr>
                <p:cNvPr id="32" name="Cirkel: ihålig 31">
                  <a:extLst>
                    <a:ext uri="{FF2B5EF4-FFF2-40B4-BE49-F238E27FC236}">
                      <a16:creationId xmlns:a16="http://schemas.microsoft.com/office/drawing/2014/main" id="{7EE65186-E9D2-4E6B-86C8-6CE7470930DD}"/>
                    </a:ext>
                  </a:extLst>
                </p:cNvPr>
                <p:cNvSpPr/>
                <p:nvPr/>
              </p:nvSpPr>
              <p:spPr>
                <a:xfrm>
                  <a:off x="2571749" y="1493043"/>
                  <a:ext cx="1440000" cy="1440000"/>
                </a:xfrm>
                <a:prstGeom prst="donut">
                  <a:avLst>
                    <a:gd name="adj" fmla="val 18047"/>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33" name="Blockbåge 32">
                  <a:extLst>
                    <a:ext uri="{FF2B5EF4-FFF2-40B4-BE49-F238E27FC236}">
                      <a16:creationId xmlns:a16="http://schemas.microsoft.com/office/drawing/2014/main" id="{80BE4F54-08D6-493C-AB5B-E08127959FE6}"/>
                    </a:ext>
                  </a:extLst>
                </p:cNvPr>
                <p:cNvSpPr/>
                <p:nvPr/>
              </p:nvSpPr>
              <p:spPr>
                <a:xfrm>
                  <a:off x="2571749" y="1493043"/>
                  <a:ext cx="1440000" cy="1440000"/>
                </a:xfrm>
                <a:prstGeom prst="blockArc">
                  <a:avLst>
                    <a:gd name="adj1" fmla="val 187636"/>
                    <a:gd name="adj2" fmla="val 12863372"/>
                    <a:gd name="adj3" fmla="val 18152"/>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19" name="Frihandsfigur: Form 18">
                <a:extLst>
                  <a:ext uri="{FF2B5EF4-FFF2-40B4-BE49-F238E27FC236}">
                    <a16:creationId xmlns:a16="http://schemas.microsoft.com/office/drawing/2014/main" id="{F9A3880C-94B2-450E-A303-629BC30B0BB4}"/>
                  </a:ext>
                </a:extLst>
              </p:cNvPr>
              <p:cNvSpPr/>
              <p:nvPr/>
            </p:nvSpPr>
            <p:spPr>
              <a:xfrm>
                <a:off x="2827542" y="3981333"/>
                <a:ext cx="976559" cy="511576"/>
              </a:xfrm>
              <a:custGeom>
                <a:avLst/>
                <a:gdLst>
                  <a:gd name="connsiteX0" fmla="*/ 3175977 w 3175977"/>
                  <a:gd name="connsiteY0" fmla="*/ 0 h 1707020"/>
                  <a:gd name="connsiteX1" fmla="*/ 3175977 w 3175977"/>
                  <a:gd name="connsiteY1" fmla="*/ 987353 h 1707020"/>
                  <a:gd name="connsiteX2" fmla="*/ 3175977 w 3175977"/>
                  <a:gd name="connsiteY2" fmla="*/ 1297186 h 1707020"/>
                  <a:gd name="connsiteX3" fmla="*/ 3175977 w 3175977"/>
                  <a:gd name="connsiteY3" fmla="*/ 1707020 h 1707020"/>
                  <a:gd name="connsiteX4" fmla="*/ 977 w 3175977"/>
                  <a:gd name="connsiteY4" fmla="*/ 1707020 h 1707020"/>
                  <a:gd name="connsiteX5" fmla="*/ 977 w 3175977"/>
                  <a:gd name="connsiteY5" fmla="*/ 1566209 h 1707020"/>
                  <a:gd name="connsiteX6" fmla="*/ 0 w 3175977"/>
                  <a:gd name="connsiteY6" fmla="*/ 1566664 h 1707020"/>
                  <a:gd name="connsiteX7" fmla="*/ 0 w 3175977"/>
                  <a:gd name="connsiteY7" fmla="*/ 557342 h 1707020"/>
                  <a:gd name="connsiteX8" fmla="*/ 640402 w 3175977"/>
                  <a:gd name="connsiteY8" fmla="*/ 976128 h 1707020"/>
                  <a:gd name="connsiteX9" fmla="*/ 1253449 w 3175977"/>
                  <a:gd name="connsiteY9" fmla="*/ 557342 h 1707020"/>
                  <a:gd name="connsiteX10" fmla="*/ 1838790 w 3175977"/>
                  <a:gd name="connsiteY10" fmla="*/ 957201 h 1707020"/>
                  <a:gd name="connsiteX11" fmla="*/ 2346246 w 3175977"/>
                  <a:gd name="connsiteY11" fmla="*/ 402426 h 1707020"/>
                  <a:gd name="connsiteX12" fmla="*/ 2511213 w 3175977"/>
                  <a:gd name="connsiteY12" fmla="*/ 582776 h 170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5977" h="1707020">
                    <a:moveTo>
                      <a:pt x="3175977" y="0"/>
                    </a:moveTo>
                    <a:lnTo>
                      <a:pt x="3175977" y="987353"/>
                    </a:lnTo>
                    <a:lnTo>
                      <a:pt x="3175977" y="1297186"/>
                    </a:lnTo>
                    <a:lnTo>
                      <a:pt x="3175977" y="1707020"/>
                    </a:lnTo>
                    <a:lnTo>
                      <a:pt x="977" y="1707020"/>
                    </a:lnTo>
                    <a:lnTo>
                      <a:pt x="977" y="1566209"/>
                    </a:lnTo>
                    <a:lnTo>
                      <a:pt x="0" y="1566664"/>
                    </a:lnTo>
                    <a:lnTo>
                      <a:pt x="0" y="557342"/>
                    </a:lnTo>
                    <a:lnTo>
                      <a:pt x="640402" y="976128"/>
                    </a:lnTo>
                    <a:lnTo>
                      <a:pt x="1253449" y="557342"/>
                    </a:lnTo>
                    <a:lnTo>
                      <a:pt x="1838790" y="957201"/>
                    </a:lnTo>
                    <a:lnTo>
                      <a:pt x="2346246" y="402426"/>
                    </a:lnTo>
                    <a:lnTo>
                      <a:pt x="2511213" y="5827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0" name="Frihandsfigur: Form 19">
                <a:extLst>
                  <a:ext uri="{FF2B5EF4-FFF2-40B4-BE49-F238E27FC236}">
                    <a16:creationId xmlns:a16="http://schemas.microsoft.com/office/drawing/2014/main" id="{E6CD843B-84A1-4610-B87B-C44E83DCA19E}"/>
                  </a:ext>
                </a:extLst>
              </p:cNvPr>
              <p:cNvSpPr/>
              <p:nvPr/>
            </p:nvSpPr>
            <p:spPr>
              <a:xfrm>
                <a:off x="2832424" y="4198696"/>
                <a:ext cx="974560" cy="397952"/>
              </a:xfrm>
              <a:custGeom>
                <a:avLst/>
                <a:gdLst>
                  <a:gd name="connsiteX0" fmla="*/ 3175003 w 3175003"/>
                  <a:gd name="connsiteY0" fmla="*/ 0 h 1530069"/>
                  <a:gd name="connsiteX1" fmla="*/ 3175003 w 3175003"/>
                  <a:gd name="connsiteY1" fmla="*/ 1297186 h 1530069"/>
                  <a:gd name="connsiteX2" fmla="*/ 3175002 w 3175003"/>
                  <a:gd name="connsiteY2" fmla="*/ 1297185 h 1530069"/>
                  <a:gd name="connsiteX3" fmla="*/ 3175002 w 3175003"/>
                  <a:gd name="connsiteY3" fmla="*/ 1530069 h 1530069"/>
                  <a:gd name="connsiteX4" fmla="*/ 2 w 3175003"/>
                  <a:gd name="connsiteY4" fmla="*/ 1530069 h 1530069"/>
                  <a:gd name="connsiteX5" fmla="*/ 2 w 3175003"/>
                  <a:gd name="connsiteY5" fmla="*/ 1447883 h 1530069"/>
                  <a:gd name="connsiteX6" fmla="*/ 0 w 3175003"/>
                  <a:gd name="connsiteY6" fmla="*/ 1447884 h 1530069"/>
                  <a:gd name="connsiteX7" fmla="*/ 0 w 3175003"/>
                  <a:gd name="connsiteY7" fmla="*/ 438562 h 1530069"/>
                  <a:gd name="connsiteX8" fmla="*/ 568434 w 3175003"/>
                  <a:gd name="connsiteY8" fmla="*/ 810286 h 1530069"/>
                  <a:gd name="connsiteX9" fmla="*/ 1011450 w 3175003"/>
                  <a:gd name="connsiteY9" fmla="*/ 403349 h 1530069"/>
                  <a:gd name="connsiteX10" fmla="*/ 1323517 w 3175003"/>
                  <a:gd name="connsiteY10" fmla="*/ 690001 h 1530069"/>
                  <a:gd name="connsiteX11" fmla="*/ 1589722 w 3175003"/>
                  <a:gd name="connsiteY11" fmla="*/ 398973 h 1530069"/>
                  <a:gd name="connsiteX12" fmla="*/ 1937798 w 3175003"/>
                  <a:gd name="connsiteY12" fmla="*/ 779506 h 1530069"/>
                  <a:gd name="connsiteX13" fmla="*/ 2443627 w 3175003"/>
                  <a:gd name="connsiteY13" fmla="*/ 259736 h 1530069"/>
                  <a:gd name="connsiteX14" fmla="*/ 2764748 w 3175003"/>
                  <a:gd name="connsiteY14" fmla="*/ 589706 h 15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75003" h="1530069">
                    <a:moveTo>
                      <a:pt x="3175003" y="0"/>
                    </a:moveTo>
                    <a:lnTo>
                      <a:pt x="3175003" y="1297186"/>
                    </a:lnTo>
                    <a:lnTo>
                      <a:pt x="3175002" y="1297185"/>
                    </a:lnTo>
                    <a:lnTo>
                      <a:pt x="3175002" y="1530069"/>
                    </a:lnTo>
                    <a:lnTo>
                      <a:pt x="2" y="1530069"/>
                    </a:lnTo>
                    <a:lnTo>
                      <a:pt x="2" y="1447883"/>
                    </a:lnTo>
                    <a:lnTo>
                      <a:pt x="0" y="1447884"/>
                    </a:lnTo>
                    <a:lnTo>
                      <a:pt x="0" y="438562"/>
                    </a:lnTo>
                    <a:lnTo>
                      <a:pt x="568434" y="810286"/>
                    </a:lnTo>
                    <a:lnTo>
                      <a:pt x="1011450" y="403349"/>
                    </a:lnTo>
                    <a:lnTo>
                      <a:pt x="1323517" y="690001"/>
                    </a:lnTo>
                    <a:lnTo>
                      <a:pt x="1589722" y="398973"/>
                    </a:lnTo>
                    <a:lnTo>
                      <a:pt x="1937798" y="779506"/>
                    </a:lnTo>
                    <a:lnTo>
                      <a:pt x="2443627" y="259736"/>
                    </a:lnTo>
                    <a:lnTo>
                      <a:pt x="2764748" y="58970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21" name="Grupp 20">
                <a:extLst>
                  <a:ext uri="{FF2B5EF4-FFF2-40B4-BE49-F238E27FC236}">
                    <a16:creationId xmlns:a16="http://schemas.microsoft.com/office/drawing/2014/main" id="{59ED7A26-5C80-4BAA-BD73-F56DF48BE78E}"/>
                  </a:ext>
                </a:extLst>
              </p:cNvPr>
              <p:cNvGrpSpPr/>
              <p:nvPr/>
            </p:nvGrpSpPr>
            <p:grpSpPr>
              <a:xfrm>
                <a:off x="1140640" y="3981333"/>
                <a:ext cx="862664" cy="638454"/>
                <a:chOff x="804333" y="4428067"/>
                <a:chExt cx="2248660" cy="1193800"/>
              </a:xfrm>
            </p:grpSpPr>
            <p:cxnSp>
              <p:nvCxnSpPr>
                <p:cNvPr id="22" name="Rak koppling 21">
                  <a:extLst>
                    <a:ext uri="{FF2B5EF4-FFF2-40B4-BE49-F238E27FC236}">
                      <a16:creationId xmlns:a16="http://schemas.microsoft.com/office/drawing/2014/main" id="{91D76FBE-EC65-43CF-AD36-67C8B18B5366}"/>
                    </a:ext>
                  </a:extLst>
                </p:cNvPr>
                <p:cNvCxnSpPr/>
                <p:nvPr/>
              </p:nvCxnSpPr>
              <p:spPr>
                <a:xfrm>
                  <a:off x="804333" y="4428067"/>
                  <a:ext cx="0" cy="119380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Rak koppling 22">
                  <a:extLst>
                    <a:ext uri="{FF2B5EF4-FFF2-40B4-BE49-F238E27FC236}">
                      <a16:creationId xmlns:a16="http://schemas.microsoft.com/office/drawing/2014/main" id="{8345D7CA-2F3B-4AF6-9BB2-93E063EA7155}"/>
                    </a:ext>
                  </a:extLst>
                </p:cNvPr>
                <p:cNvCxnSpPr>
                  <a:cxnSpLocks/>
                </p:cNvCxnSpPr>
                <p:nvPr/>
              </p:nvCxnSpPr>
              <p:spPr>
                <a:xfrm>
                  <a:off x="804333" y="5604933"/>
                  <a:ext cx="2248660"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4" name="Rektangel 23">
                  <a:extLst>
                    <a:ext uri="{FF2B5EF4-FFF2-40B4-BE49-F238E27FC236}">
                      <a16:creationId xmlns:a16="http://schemas.microsoft.com/office/drawing/2014/main" id="{777E5303-BD8E-4CD2-A672-138B13786C3C}"/>
                    </a:ext>
                  </a:extLst>
                </p:cNvPr>
                <p:cNvSpPr/>
                <p:nvPr/>
              </p:nvSpPr>
              <p:spPr>
                <a:xfrm>
                  <a:off x="950764" y="4578356"/>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5" name="Rektangel 24">
                  <a:extLst>
                    <a:ext uri="{FF2B5EF4-FFF2-40B4-BE49-F238E27FC236}">
                      <a16:creationId xmlns:a16="http://schemas.microsoft.com/office/drawing/2014/main" id="{5798EFEE-167D-400B-AD44-B9A47D8D82E0}"/>
                    </a:ext>
                  </a:extLst>
                </p:cNvPr>
                <p:cNvSpPr/>
                <p:nvPr/>
              </p:nvSpPr>
              <p:spPr>
                <a:xfrm>
                  <a:off x="950764" y="4821769"/>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6" name="Rektangel 25">
                  <a:extLst>
                    <a:ext uri="{FF2B5EF4-FFF2-40B4-BE49-F238E27FC236}">
                      <a16:creationId xmlns:a16="http://schemas.microsoft.com/office/drawing/2014/main" id="{7B7FEFA9-DD2E-4324-B9EA-BF8D6BD6A6CA}"/>
                    </a:ext>
                  </a:extLst>
                </p:cNvPr>
                <p:cNvSpPr/>
                <p:nvPr/>
              </p:nvSpPr>
              <p:spPr>
                <a:xfrm>
                  <a:off x="950764" y="5071537"/>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7" name="Rektangel 26">
                  <a:extLst>
                    <a:ext uri="{FF2B5EF4-FFF2-40B4-BE49-F238E27FC236}">
                      <a16:creationId xmlns:a16="http://schemas.microsoft.com/office/drawing/2014/main" id="{1D4BF430-B1C4-44EA-88D4-2018338A53E8}"/>
                    </a:ext>
                  </a:extLst>
                </p:cNvPr>
                <p:cNvSpPr/>
                <p:nvPr/>
              </p:nvSpPr>
              <p:spPr>
                <a:xfrm>
                  <a:off x="950764" y="5321305"/>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Rektangel 27">
                  <a:extLst>
                    <a:ext uri="{FF2B5EF4-FFF2-40B4-BE49-F238E27FC236}">
                      <a16:creationId xmlns:a16="http://schemas.microsoft.com/office/drawing/2014/main" id="{68C86C75-7695-4CB1-8EB3-6F465EC0AECD}"/>
                    </a:ext>
                  </a:extLst>
                </p:cNvPr>
                <p:cNvSpPr/>
                <p:nvPr/>
              </p:nvSpPr>
              <p:spPr>
                <a:xfrm>
                  <a:off x="950764" y="4578355"/>
                  <a:ext cx="708697"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9" name="Rektangel 28">
                  <a:extLst>
                    <a:ext uri="{FF2B5EF4-FFF2-40B4-BE49-F238E27FC236}">
                      <a16:creationId xmlns:a16="http://schemas.microsoft.com/office/drawing/2014/main" id="{6560A902-4402-41F8-AEC6-F27E4D1F5064}"/>
                    </a:ext>
                  </a:extLst>
                </p:cNvPr>
                <p:cNvSpPr/>
                <p:nvPr/>
              </p:nvSpPr>
              <p:spPr>
                <a:xfrm>
                  <a:off x="950763" y="4832360"/>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0" name="Rektangel 29">
                  <a:extLst>
                    <a:ext uri="{FF2B5EF4-FFF2-40B4-BE49-F238E27FC236}">
                      <a16:creationId xmlns:a16="http://schemas.microsoft.com/office/drawing/2014/main" id="{1A0BA5A9-02E9-473E-AF84-C33F9E456201}"/>
                    </a:ext>
                  </a:extLst>
                </p:cNvPr>
                <p:cNvSpPr/>
                <p:nvPr/>
              </p:nvSpPr>
              <p:spPr>
                <a:xfrm>
                  <a:off x="950763" y="5071537"/>
                  <a:ext cx="158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1" name="Rektangel 30">
                  <a:extLst>
                    <a:ext uri="{FF2B5EF4-FFF2-40B4-BE49-F238E27FC236}">
                      <a16:creationId xmlns:a16="http://schemas.microsoft.com/office/drawing/2014/main" id="{3987B42D-78BB-4429-97C3-C6AA812D9DD2}"/>
                    </a:ext>
                  </a:extLst>
                </p:cNvPr>
                <p:cNvSpPr/>
                <p:nvPr/>
              </p:nvSpPr>
              <p:spPr>
                <a:xfrm>
                  <a:off x="950763" y="5324482"/>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grpSp>
        <p:sp>
          <p:nvSpPr>
            <p:cNvPr id="12" name="Frihandsfigur: Form 11">
              <a:extLst>
                <a:ext uri="{FF2B5EF4-FFF2-40B4-BE49-F238E27FC236}">
                  <a16:creationId xmlns:a16="http://schemas.microsoft.com/office/drawing/2014/main" id="{7A68F31D-DEE6-4123-802D-AC31C805D249}"/>
                </a:ext>
              </a:extLst>
            </p:cNvPr>
            <p:cNvSpPr/>
            <p:nvPr/>
          </p:nvSpPr>
          <p:spPr>
            <a:xfrm flipH="1">
              <a:off x="5978585" y="3235439"/>
              <a:ext cx="1742861" cy="381250"/>
            </a:xfrm>
            <a:custGeom>
              <a:avLst/>
              <a:gdLst>
                <a:gd name="connsiteX0" fmla="*/ 2578158 w 2578158"/>
                <a:gd name="connsiteY0" fmla="*/ 0 h 565855"/>
                <a:gd name="connsiteX1" fmla="*/ 1958371 w 2578158"/>
                <a:gd name="connsiteY1" fmla="*/ 0 h 565855"/>
                <a:gd name="connsiteX2" fmla="*/ 1958371 w 2578158"/>
                <a:gd name="connsiteY2" fmla="*/ 571 h 565855"/>
                <a:gd name="connsiteX3" fmla="*/ 1855297 w 2578158"/>
                <a:gd name="connsiteY3" fmla="*/ 571 h 565855"/>
                <a:gd name="connsiteX4" fmla="*/ 1854586 w 2578158"/>
                <a:gd name="connsiteY4" fmla="*/ 0 h 565855"/>
                <a:gd name="connsiteX5" fmla="*/ 1854586 w 2578158"/>
                <a:gd name="connsiteY5" fmla="*/ 571 h 565855"/>
                <a:gd name="connsiteX6" fmla="*/ 0 w 2578158"/>
                <a:gd name="connsiteY6" fmla="*/ 571 h 565855"/>
                <a:gd name="connsiteX7" fmla="*/ 0 w 2578158"/>
                <a:gd name="connsiteY7" fmla="*/ 565855 h 565855"/>
                <a:gd name="connsiteX8" fmla="*/ 1854586 w 2578158"/>
                <a:gd name="connsiteY8" fmla="*/ 565855 h 565855"/>
                <a:gd name="connsiteX9" fmla="*/ 2221537 w 2578158"/>
                <a:gd name="connsiteY9" fmla="*/ 565855 h 565855"/>
                <a:gd name="connsiteX10" fmla="*/ 2558942 w 2578158"/>
                <a:gd name="connsiteY10" fmla="*/ 565855 h 565855"/>
                <a:gd name="connsiteX11" fmla="*/ 2222264 w 2578158"/>
                <a:gd name="connsiteY11" fmla="*/ 295380 h 565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8158" h="565855">
                  <a:moveTo>
                    <a:pt x="2578158" y="0"/>
                  </a:moveTo>
                  <a:lnTo>
                    <a:pt x="1958371" y="0"/>
                  </a:lnTo>
                  <a:lnTo>
                    <a:pt x="1958371" y="571"/>
                  </a:lnTo>
                  <a:lnTo>
                    <a:pt x="1855297" y="571"/>
                  </a:lnTo>
                  <a:lnTo>
                    <a:pt x="1854586" y="0"/>
                  </a:lnTo>
                  <a:lnTo>
                    <a:pt x="1854586" y="571"/>
                  </a:lnTo>
                  <a:lnTo>
                    <a:pt x="0" y="571"/>
                  </a:lnTo>
                  <a:lnTo>
                    <a:pt x="0" y="565855"/>
                  </a:lnTo>
                  <a:lnTo>
                    <a:pt x="1854586" y="565855"/>
                  </a:lnTo>
                  <a:lnTo>
                    <a:pt x="2221537" y="565855"/>
                  </a:lnTo>
                  <a:lnTo>
                    <a:pt x="2558942" y="565855"/>
                  </a:lnTo>
                  <a:lnTo>
                    <a:pt x="2222264" y="295380"/>
                  </a:lnTo>
                  <a:close/>
                </a:path>
              </a:pathLst>
            </a:cu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3" name="Likbent triangel 12">
              <a:extLst>
                <a:ext uri="{FF2B5EF4-FFF2-40B4-BE49-F238E27FC236}">
                  <a16:creationId xmlns:a16="http://schemas.microsoft.com/office/drawing/2014/main" id="{6FF37E5F-398F-42C5-A3A3-49F577CEB5F3}"/>
                </a:ext>
              </a:extLst>
            </p:cNvPr>
            <p:cNvSpPr/>
            <p:nvPr/>
          </p:nvSpPr>
          <p:spPr>
            <a:xfrm flipV="1">
              <a:off x="7290674" y="3617602"/>
              <a:ext cx="427730" cy="213124"/>
            </a:xfrm>
            <a:prstGeom prst="triangle">
              <a:avLst>
                <a:gd name="adj" fmla="val 0"/>
              </a:avLst>
            </a:prstGeom>
            <a:solidFill>
              <a:srgbClr val="135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14" name="Bild 100">
              <a:extLst>
                <a:ext uri="{FF2B5EF4-FFF2-40B4-BE49-F238E27FC236}">
                  <a16:creationId xmlns:a16="http://schemas.microsoft.com/office/drawing/2014/main" id="{51E36CA7-ACC4-49A9-B087-D8ED6BB9B61A}"/>
                </a:ext>
              </a:extLst>
            </p:cNvPr>
            <p:cNvGrpSpPr/>
            <p:nvPr/>
          </p:nvGrpSpPr>
          <p:grpSpPr>
            <a:xfrm>
              <a:off x="6380254" y="3288421"/>
              <a:ext cx="295683" cy="290342"/>
              <a:chOff x="3657600" y="990600"/>
              <a:chExt cx="4876800" cy="4876800"/>
            </a:xfrm>
          </p:grpSpPr>
          <p:sp>
            <p:nvSpPr>
              <p:cNvPr id="16" name="Frihandsfigur: Form 15">
                <a:extLst>
                  <a:ext uri="{FF2B5EF4-FFF2-40B4-BE49-F238E27FC236}">
                    <a16:creationId xmlns:a16="http://schemas.microsoft.com/office/drawing/2014/main" id="{7ECECA1C-F20A-4279-ABB1-8F6A219CDCA9}"/>
                  </a:ext>
                </a:extLst>
              </p:cNvPr>
              <p:cNvSpPr/>
              <p:nvPr/>
            </p:nvSpPr>
            <p:spPr>
              <a:xfrm>
                <a:off x="6518031" y="1412631"/>
                <a:ext cx="2063262" cy="3938954"/>
              </a:xfrm>
              <a:custGeom>
                <a:avLst/>
                <a:gdLst>
                  <a:gd name="connsiteX0" fmla="*/ 1859186 w 2063261"/>
                  <a:gd name="connsiteY0" fmla="*/ 140677 h 3938953"/>
                  <a:gd name="connsiteX1" fmla="*/ 140677 w 2063261"/>
                  <a:gd name="connsiteY1" fmla="*/ 140677 h 3938953"/>
                  <a:gd name="connsiteX2" fmla="*/ 140677 w 2063261"/>
                  <a:gd name="connsiteY2" fmla="*/ 700384 h 3938953"/>
                  <a:gd name="connsiteX3" fmla="*/ 709199 w 2063261"/>
                  <a:gd name="connsiteY3" fmla="*/ 700384 h 3938953"/>
                  <a:gd name="connsiteX4" fmla="*/ 709199 w 2063261"/>
                  <a:gd name="connsiteY4" fmla="*/ 1081337 h 3938953"/>
                  <a:gd name="connsiteX5" fmla="*/ 140677 w 2063261"/>
                  <a:gd name="connsiteY5" fmla="*/ 1081337 h 3938953"/>
                  <a:gd name="connsiteX6" fmla="*/ 140677 w 2063261"/>
                  <a:gd name="connsiteY6" fmla="*/ 1453662 h 3938953"/>
                  <a:gd name="connsiteX7" fmla="*/ 703385 w 2063261"/>
                  <a:gd name="connsiteY7" fmla="*/ 1453662 h 3938953"/>
                  <a:gd name="connsiteX8" fmla="*/ 703385 w 2063261"/>
                  <a:gd name="connsiteY8" fmla="*/ 1828800 h 3938953"/>
                  <a:gd name="connsiteX9" fmla="*/ 140677 w 2063261"/>
                  <a:gd name="connsiteY9" fmla="*/ 1828800 h 3938953"/>
                  <a:gd name="connsiteX10" fmla="*/ 140677 w 2063261"/>
                  <a:gd name="connsiteY10" fmla="*/ 2203939 h 3938953"/>
                  <a:gd name="connsiteX11" fmla="*/ 703385 w 2063261"/>
                  <a:gd name="connsiteY11" fmla="*/ 2203939 h 3938953"/>
                  <a:gd name="connsiteX12" fmla="*/ 703385 w 2063261"/>
                  <a:gd name="connsiteY12" fmla="*/ 2579077 h 3938953"/>
                  <a:gd name="connsiteX13" fmla="*/ 140677 w 2063261"/>
                  <a:gd name="connsiteY13" fmla="*/ 2579077 h 3938953"/>
                  <a:gd name="connsiteX14" fmla="*/ 140677 w 2063261"/>
                  <a:gd name="connsiteY14" fmla="*/ 2954216 h 3938953"/>
                  <a:gd name="connsiteX15" fmla="*/ 703385 w 2063261"/>
                  <a:gd name="connsiteY15" fmla="*/ 2954216 h 3938953"/>
                  <a:gd name="connsiteX16" fmla="*/ 703385 w 2063261"/>
                  <a:gd name="connsiteY16" fmla="*/ 3329354 h 3938953"/>
                  <a:gd name="connsiteX17" fmla="*/ 140677 w 2063261"/>
                  <a:gd name="connsiteY17" fmla="*/ 3329354 h 3938953"/>
                  <a:gd name="connsiteX18" fmla="*/ 140677 w 2063261"/>
                  <a:gd name="connsiteY18" fmla="*/ 3892062 h 3938953"/>
                  <a:gd name="connsiteX19" fmla="*/ 1859186 w 2063261"/>
                  <a:gd name="connsiteY19" fmla="*/ 3892062 h 3938953"/>
                  <a:gd name="connsiteX20" fmla="*/ 2016369 w 2063261"/>
                  <a:gd name="connsiteY20" fmla="*/ 3728876 h 3938953"/>
                  <a:gd name="connsiteX21" fmla="*/ 2016369 w 2063261"/>
                  <a:gd name="connsiteY21" fmla="*/ 303862 h 3938953"/>
                  <a:gd name="connsiteX22" fmla="*/ 1859186 w 2063261"/>
                  <a:gd name="connsiteY22" fmla="*/ 140677 h 3938953"/>
                  <a:gd name="connsiteX23" fmla="*/ 1641231 w 2063261"/>
                  <a:gd name="connsiteY23" fmla="*/ 3329354 h 3938953"/>
                  <a:gd name="connsiteX24" fmla="*/ 890954 w 2063261"/>
                  <a:gd name="connsiteY24" fmla="*/ 3329354 h 3938953"/>
                  <a:gd name="connsiteX25" fmla="*/ 890954 w 2063261"/>
                  <a:gd name="connsiteY25" fmla="*/ 2954216 h 3938953"/>
                  <a:gd name="connsiteX26" fmla="*/ 1641231 w 2063261"/>
                  <a:gd name="connsiteY26" fmla="*/ 2954216 h 3938953"/>
                  <a:gd name="connsiteX27" fmla="*/ 1641231 w 2063261"/>
                  <a:gd name="connsiteY27" fmla="*/ 3329354 h 3938953"/>
                  <a:gd name="connsiteX28" fmla="*/ 1641231 w 2063261"/>
                  <a:gd name="connsiteY28" fmla="*/ 2579077 h 3938953"/>
                  <a:gd name="connsiteX29" fmla="*/ 890954 w 2063261"/>
                  <a:gd name="connsiteY29" fmla="*/ 2579077 h 3938953"/>
                  <a:gd name="connsiteX30" fmla="*/ 890954 w 2063261"/>
                  <a:gd name="connsiteY30" fmla="*/ 2203939 h 3938953"/>
                  <a:gd name="connsiteX31" fmla="*/ 1641231 w 2063261"/>
                  <a:gd name="connsiteY31" fmla="*/ 2203939 h 3938953"/>
                  <a:gd name="connsiteX32" fmla="*/ 1641231 w 2063261"/>
                  <a:gd name="connsiteY32" fmla="*/ 2579077 h 3938953"/>
                  <a:gd name="connsiteX33" fmla="*/ 1641231 w 2063261"/>
                  <a:gd name="connsiteY33" fmla="*/ 1828800 h 3938953"/>
                  <a:gd name="connsiteX34" fmla="*/ 890954 w 2063261"/>
                  <a:gd name="connsiteY34" fmla="*/ 1828800 h 3938953"/>
                  <a:gd name="connsiteX35" fmla="*/ 890954 w 2063261"/>
                  <a:gd name="connsiteY35" fmla="*/ 1453662 h 3938953"/>
                  <a:gd name="connsiteX36" fmla="*/ 1641231 w 2063261"/>
                  <a:gd name="connsiteY36" fmla="*/ 1453662 h 3938953"/>
                  <a:gd name="connsiteX37" fmla="*/ 1641231 w 2063261"/>
                  <a:gd name="connsiteY37" fmla="*/ 1828800 h 3938953"/>
                  <a:gd name="connsiteX38" fmla="*/ 1641231 w 2063261"/>
                  <a:gd name="connsiteY38" fmla="*/ 1078523 h 3938953"/>
                  <a:gd name="connsiteX39" fmla="*/ 890954 w 2063261"/>
                  <a:gd name="connsiteY39" fmla="*/ 1078523 h 3938953"/>
                  <a:gd name="connsiteX40" fmla="*/ 890954 w 2063261"/>
                  <a:gd name="connsiteY40" fmla="*/ 703385 h 3938953"/>
                  <a:gd name="connsiteX41" fmla="*/ 1641231 w 2063261"/>
                  <a:gd name="connsiteY41" fmla="*/ 703385 h 3938953"/>
                  <a:gd name="connsiteX42" fmla="*/ 1641231 w 2063261"/>
                  <a:gd name="connsiteY42" fmla="*/ 1078523 h 3938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63261" h="3938953">
                    <a:moveTo>
                      <a:pt x="1859186" y="140677"/>
                    </a:moveTo>
                    <a:lnTo>
                      <a:pt x="140677" y="140677"/>
                    </a:lnTo>
                    <a:lnTo>
                      <a:pt x="140677" y="700384"/>
                    </a:lnTo>
                    <a:lnTo>
                      <a:pt x="709199" y="700384"/>
                    </a:lnTo>
                    <a:lnTo>
                      <a:pt x="709199" y="1081337"/>
                    </a:lnTo>
                    <a:lnTo>
                      <a:pt x="140677" y="1081337"/>
                    </a:lnTo>
                    <a:lnTo>
                      <a:pt x="140677" y="1453662"/>
                    </a:lnTo>
                    <a:lnTo>
                      <a:pt x="703385" y="1453662"/>
                    </a:lnTo>
                    <a:lnTo>
                      <a:pt x="703385" y="1828800"/>
                    </a:lnTo>
                    <a:lnTo>
                      <a:pt x="140677" y="1828800"/>
                    </a:lnTo>
                    <a:lnTo>
                      <a:pt x="140677" y="2203939"/>
                    </a:lnTo>
                    <a:lnTo>
                      <a:pt x="703385" y="2203939"/>
                    </a:lnTo>
                    <a:lnTo>
                      <a:pt x="703385" y="2579077"/>
                    </a:lnTo>
                    <a:lnTo>
                      <a:pt x="140677" y="2579077"/>
                    </a:lnTo>
                    <a:lnTo>
                      <a:pt x="140677" y="2954216"/>
                    </a:lnTo>
                    <a:lnTo>
                      <a:pt x="703385" y="2954216"/>
                    </a:lnTo>
                    <a:lnTo>
                      <a:pt x="703385" y="3329354"/>
                    </a:lnTo>
                    <a:lnTo>
                      <a:pt x="140677" y="3329354"/>
                    </a:lnTo>
                    <a:lnTo>
                      <a:pt x="140677" y="3892062"/>
                    </a:lnTo>
                    <a:lnTo>
                      <a:pt x="1859186" y="3892062"/>
                    </a:lnTo>
                    <a:cubicBezTo>
                      <a:pt x="1945656" y="3892062"/>
                      <a:pt x="2016369" y="3818722"/>
                      <a:pt x="2016369" y="3728876"/>
                    </a:cubicBezTo>
                    <a:lnTo>
                      <a:pt x="2016369" y="303862"/>
                    </a:lnTo>
                    <a:cubicBezTo>
                      <a:pt x="2016369" y="214017"/>
                      <a:pt x="1945656" y="140677"/>
                      <a:pt x="1859186" y="140677"/>
                    </a:cubicBezTo>
                    <a:close/>
                    <a:moveTo>
                      <a:pt x="1641231" y="3329354"/>
                    </a:moveTo>
                    <a:lnTo>
                      <a:pt x="890954" y="3329354"/>
                    </a:lnTo>
                    <a:lnTo>
                      <a:pt x="890954" y="2954216"/>
                    </a:lnTo>
                    <a:lnTo>
                      <a:pt x="1641231" y="2954216"/>
                    </a:lnTo>
                    <a:lnTo>
                      <a:pt x="1641231" y="3329354"/>
                    </a:lnTo>
                    <a:close/>
                    <a:moveTo>
                      <a:pt x="1641231" y="2579077"/>
                    </a:moveTo>
                    <a:lnTo>
                      <a:pt x="890954" y="2579077"/>
                    </a:lnTo>
                    <a:lnTo>
                      <a:pt x="890954" y="2203939"/>
                    </a:lnTo>
                    <a:lnTo>
                      <a:pt x="1641231" y="2203939"/>
                    </a:lnTo>
                    <a:lnTo>
                      <a:pt x="1641231" y="2579077"/>
                    </a:lnTo>
                    <a:close/>
                    <a:moveTo>
                      <a:pt x="1641231" y="1828800"/>
                    </a:moveTo>
                    <a:lnTo>
                      <a:pt x="890954" y="1828800"/>
                    </a:lnTo>
                    <a:lnTo>
                      <a:pt x="890954" y="1453662"/>
                    </a:lnTo>
                    <a:lnTo>
                      <a:pt x="1641231" y="1453662"/>
                    </a:lnTo>
                    <a:lnTo>
                      <a:pt x="1641231" y="1828800"/>
                    </a:lnTo>
                    <a:close/>
                    <a:moveTo>
                      <a:pt x="1641231" y="1078523"/>
                    </a:moveTo>
                    <a:lnTo>
                      <a:pt x="890954" y="1078523"/>
                    </a:lnTo>
                    <a:lnTo>
                      <a:pt x="890954" y="703385"/>
                    </a:lnTo>
                    <a:lnTo>
                      <a:pt x="1641231" y="703385"/>
                    </a:lnTo>
                    <a:lnTo>
                      <a:pt x="1641231" y="1078523"/>
                    </a:lnTo>
                    <a:close/>
                  </a:path>
                </a:pathLst>
              </a:custGeom>
              <a:solidFill>
                <a:srgbClr val="FFFFFF"/>
              </a:solidFill>
              <a:ln w="9525" cap="flat">
                <a:noFill/>
                <a:prstDash val="solid"/>
                <a:miter/>
              </a:ln>
            </p:spPr>
            <p:txBody>
              <a:bodyPr rtlCol="0" anchor="ctr"/>
              <a:lstStyle/>
              <a:p>
                <a:endParaRPr lang="sv-SE"/>
              </a:p>
            </p:txBody>
          </p:sp>
          <p:sp>
            <p:nvSpPr>
              <p:cNvPr id="17" name="Frihandsfigur: Form 16">
                <a:extLst>
                  <a:ext uri="{FF2B5EF4-FFF2-40B4-BE49-F238E27FC236}">
                    <a16:creationId xmlns:a16="http://schemas.microsoft.com/office/drawing/2014/main" id="{8E88E124-0F4E-4E10-9E60-6EF5BD3628C1}"/>
                  </a:ext>
                </a:extLst>
              </p:cNvPr>
              <p:cNvSpPr/>
              <p:nvPr/>
            </p:nvSpPr>
            <p:spPr>
              <a:xfrm>
                <a:off x="3516923" y="849923"/>
                <a:ext cx="3001108" cy="5064369"/>
              </a:xfrm>
              <a:custGeom>
                <a:avLst/>
                <a:gdLst>
                  <a:gd name="connsiteX0" fmla="*/ 140677 w 3001107"/>
                  <a:gd name="connsiteY0" fmla="*/ 682564 h 5064369"/>
                  <a:gd name="connsiteX1" fmla="*/ 140677 w 3001107"/>
                  <a:gd name="connsiteY1" fmla="*/ 4475777 h 5064369"/>
                  <a:gd name="connsiteX2" fmla="*/ 2954216 w 3001107"/>
                  <a:gd name="connsiteY2" fmla="*/ 5017477 h 5064369"/>
                  <a:gd name="connsiteX3" fmla="*/ 2954216 w 3001107"/>
                  <a:gd name="connsiteY3" fmla="*/ 140677 h 5064369"/>
                  <a:gd name="connsiteX4" fmla="*/ 140677 w 3001107"/>
                  <a:gd name="connsiteY4" fmla="*/ 682564 h 5064369"/>
                  <a:gd name="connsiteX5" fmla="*/ 1920334 w 3001107"/>
                  <a:gd name="connsiteY5" fmla="*/ 3531929 h 5064369"/>
                  <a:gd name="connsiteX6" fmla="*/ 1593026 w 3001107"/>
                  <a:gd name="connsiteY6" fmla="*/ 2913138 h 5064369"/>
                  <a:gd name="connsiteX7" fmla="*/ 1554574 w 3001107"/>
                  <a:gd name="connsiteY7" fmla="*/ 2785966 h 5064369"/>
                  <a:gd name="connsiteX8" fmla="*/ 1549510 w 3001107"/>
                  <a:gd name="connsiteY8" fmla="*/ 2785966 h 5064369"/>
                  <a:gd name="connsiteX9" fmla="*/ 1505618 w 3001107"/>
                  <a:gd name="connsiteY9" fmla="*/ 2918577 h 5064369"/>
                  <a:gd name="connsiteX10" fmla="*/ 1177185 w 3001107"/>
                  <a:gd name="connsiteY10" fmla="*/ 3531929 h 5064369"/>
                  <a:gd name="connsiteX11" fmla="*/ 667184 w 3001107"/>
                  <a:gd name="connsiteY11" fmla="*/ 3531929 h 5064369"/>
                  <a:gd name="connsiteX12" fmla="*/ 1272657 w 3001107"/>
                  <a:gd name="connsiteY12" fmla="*/ 2582078 h 5064369"/>
                  <a:gd name="connsiteX13" fmla="*/ 718765 w 3001107"/>
                  <a:gd name="connsiteY13" fmla="*/ 1632040 h 5064369"/>
                  <a:gd name="connsiteX14" fmla="*/ 1239458 w 3001107"/>
                  <a:gd name="connsiteY14" fmla="*/ 1632040 h 5064369"/>
                  <a:gd name="connsiteX15" fmla="*/ 1511058 w 3001107"/>
                  <a:gd name="connsiteY15" fmla="*/ 2201688 h 5064369"/>
                  <a:gd name="connsiteX16" fmla="*/ 1568079 w 3001107"/>
                  <a:gd name="connsiteY16" fmla="*/ 2361872 h 5064369"/>
                  <a:gd name="connsiteX17" fmla="*/ 1573331 w 3001107"/>
                  <a:gd name="connsiteY17" fmla="*/ 2361872 h 5064369"/>
                  <a:gd name="connsiteX18" fmla="*/ 1632978 w 3001107"/>
                  <a:gd name="connsiteY18" fmla="*/ 2196248 h 5064369"/>
                  <a:gd name="connsiteX19" fmla="*/ 1934964 w 3001107"/>
                  <a:gd name="connsiteY19" fmla="*/ 1631852 h 5064369"/>
                  <a:gd name="connsiteX20" fmla="*/ 2411765 w 3001107"/>
                  <a:gd name="connsiteY20" fmla="*/ 1631852 h 5064369"/>
                  <a:gd name="connsiteX21" fmla="*/ 1842117 w 3001107"/>
                  <a:gd name="connsiteY21" fmla="*/ 2573825 h 5064369"/>
                  <a:gd name="connsiteX22" fmla="*/ 2427709 w 3001107"/>
                  <a:gd name="connsiteY22" fmla="*/ 3531741 h 5064369"/>
                  <a:gd name="connsiteX23" fmla="*/ 1920334 w 3001107"/>
                  <a:gd name="connsiteY23" fmla="*/ 3531929 h 5064369"/>
                  <a:gd name="connsiteX24" fmla="*/ 1920334 w 3001107"/>
                  <a:gd name="connsiteY24" fmla="*/ 3531929 h 506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01107" h="5064369">
                    <a:moveTo>
                      <a:pt x="140677" y="682564"/>
                    </a:moveTo>
                    <a:lnTo>
                      <a:pt x="140677" y="4475777"/>
                    </a:lnTo>
                    <a:lnTo>
                      <a:pt x="2954216" y="5017477"/>
                    </a:lnTo>
                    <a:lnTo>
                      <a:pt x="2954216" y="140677"/>
                    </a:lnTo>
                    <a:lnTo>
                      <a:pt x="140677" y="682564"/>
                    </a:lnTo>
                    <a:close/>
                    <a:moveTo>
                      <a:pt x="1920334" y="3531929"/>
                    </a:moveTo>
                    <a:lnTo>
                      <a:pt x="1593026" y="2913138"/>
                    </a:lnTo>
                    <a:cubicBezTo>
                      <a:pt x="1580646" y="2890067"/>
                      <a:pt x="1567891" y="2847676"/>
                      <a:pt x="1554574" y="2785966"/>
                    </a:cubicBezTo>
                    <a:lnTo>
                      <a:pt x="1549510" y="2785966"/>
                    </a:lnTo>
                    <a:cubicBezTo>
                      <a:pt x="1543320" y="2815039"/>
                      <a:pt x="1528689" y="2859306"/>
                      <a:pt x="1505618" y="2918577"/>
                    </a:cubicBezTo>
                    <a:lnTo>
                      <a:pt x="1177185" y="3531929"/>
                    </a:lnTo>
                    <a:lnTo>
                      <a:pt x="667184" y="3531929"/>
                    </a:lnTo>
                    <a:lnTo>
                      <a:pt x="1272657" y="2582078"/>
                    </a:lnTo>
                    <a:lnTo>
                      <a:pt x="718765" y="1632040"/>
                    </a:lnTo>
                    <a:lnTo>
                      <a:pt x="1239458" y="1632040"/>
                    </a:lnTo>
                    <a:lnTo>
                      <a:pt x="1511058" y="2201688"/>
                    </a:lnTo>
                    <a:cubicBezTo>
                      <a:pt x="1532253" y="2246704"/>
                      <a:pt x="1551198" y="2300162"/>
                      <a:pt x="1568079" y="2361872"/>
                    </a:cubicBezTo>
                    <a:lnTo>
                      <a:pt x="1573331" y="2361872"/>
                    </a:lnTo>
                    <a:cubicBezTo>
                      <a:pt x="1584022" y="2324733"/>
                      <a:pt x="1603905" y="2269588"/>
                      <a:pt x="1632978" y="2196248"/>
                    </a:cubicBezTo>
                    <a:lnTo>
                      <a:pt x="1934964" y="1631852"/>
                    </a:lnTo>
                    <a:lnTo>
                      <a:pt x="2411765" y="1631852"/>
                    </a:lnTo>
                    <a:lnTo>
                      <a:pt x="1842117" y="2573825"/>
                    </a:lnTo>
                    <a:lnTo>
                      <a:pt x="2427709" y="3531741"/>
                    </a:lnTo>
                    <a:lnTo>
                      <a:pt x="1920334" y="3531929"/>
                    </a:lnTo>
                    <a:lnTo>
                      <a:pt x="1920334" y="3531929"/>
                    </a:lnTo>
                    <a:close/>
                  </a:path>
                </a:pathLst>
              </a:custGeom>
              <a:solidFill>
                <a:srgbClr val="FFFFFF"/>
              </a:solidFill>
              <a:ln w="9525" cap="flat">
                <a:noFill/>
                <a:prstDash val="solid"/>
                <a:miter/>
              </a:ln>
            </p:spPr>
            <p:txBody>
              <a:bodyPr rtlCol="0" anchor="ctr"/>
              <a:lstStyle/>
              <a:p>
                <a:endParaRPr lang="sv-SE"/>
              </a:p>
            </p:txBody>
          </p:sp>
        </p:grpSp>
        <p:sp>
          <p:nvSpPr>
            <p:cNvPr id="15" name="textruta 14">
              <a:extLst>
                <a:ext uri="{FF2B5EF4-FFF2-40B4-BE49-F238E27FC236}">
                  <a16:creationId xmlns:a16="http://schemas.microsoft.com/office/drawing/2014/main" id="{D8F9C5FC-3C58-4335-B5C4-BE27E4F54E2F}"/>
                </a:ext>
              </a:extLst>
            </p:cNvPr>
            <p:cNvSpPr txBox="1"/>
            <p:nvPr/>
          </p:nvSpPr>
          <p:spPr>
            <a:xfrm>
              <a:off x="6694487" y="3228945"/>
              <a:ext cx="1014266" cy="391041"/>
            </a:xfrm>
            <a:prstGeom prst="rect">
              <a:avLst/>
            </a:prstGeom>
            <a:noFill/>
          </p:spPr>
          <p:txBody>
            <a:bodyPr wrap="square" rtlCol="0">
              <a:spAutoFit/>
            </a:bodyPr>
            <a:lstStyle/>
            <a:p>
              <a:pPr algn="ctr"/>
              <a:r>
                <a:rPr lang="sv-SE" sz="1400" dirty="0">
                  <a:solidFill>
                    <a:schemeClr val="bg1"/>
                  </a:solidFill>
                  <a:latin typeface="Franklin Gothic Demi Cond" panose="020B0706030402020204" pitchFamily="34" charset="0"/>
                </a:rPr>
                <a:t>EXCEL</a:t>
              </a:r>
            </a:p>
          </p:txBody>
        </p:sp>
      </p:grpSp>
      <p:sp>
        <p:nvSpPr>
          <p:cNvPr id="34" name="Ellips 33">
            <a:extLst>
              <a:ext uri="{FF2B5EF4-FFF2-40B4-BE49-F238E27FC236}">
                <a16:creationId xmlns:a16="http://schemas.microsoft.com/office/drawing/2014/main" id="{B60A8393-9B1F-4E8F-8083-33F372E48409}"/>
              </a:ext>
            </a:extLst>
          </p:cNvPr>
          <p:cNvSpPr/>
          <p:nvPr/>
        </p:nvSpPr>
        <p:spPr>
          <a:xfrm>
            <a:off x="4552380" y="2591245"/>
            <a:ext cx="466660" cy="466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S</a:t>
            </a:r>
          </a:p>
        </p:txBody>
      </p:sp>
      <p:sp>
        <p:nvSpPr>
          <p:cNvPr id="63" name="Ellips 62">
            <a:extLst>
              <a:ext uri="{FF2B5EF4-FFF2-40B4-BE49-F238E27FC236}">
                <a16:creationId xmlns:a16="http://schemas.microsoft.com/office/drawing/2014/main" id="{A27EFF16-1A96-4B92-8978-3621EDFA9AD2}"/>
              </a:ext>
            </a:extLst>
          </p:cNvPr>
          <p:cNvSpPr/>
          <p:nvPr/>
        </p:nvSpPr>
        <p:spPr>
          <a:xfrm>
            <a:off x="5222128" y="1755617"/>
            <a:ext cx="466660" cy="466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M</a:t>
            </a:r>
          </a:p>
        </p:txBody>
      </p:sp>
      <p:sp>
        <p:nvSpPr>
          <p:cNvPr id="64" name="Ellips 63">
            <a:extLst>
              <a:ext uri="{FF2B5EF4-FFF2-40B4-BE49-F238E27FC236}">
                <a16:creationId xmlns:a16="http://schemas.microsoft.com/office/drawing/2014/main" id="{48F4EC1D-BA1B-4A4E-9B03-AD4F19900751}"/>
              </a:ext>
            </a:extLst>
          </p:cNvPr>
          <p:cNvSpPr/>
          <p:nvPr/>
        </p:nvSpPr>
        <p:spPr>
          <a:xfrm>
            <a:off x="6102283" y="1437524"/>
            <a:ext cx="466660" cy="466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A</a:t>
            </a:r>
          </a:p>
        </p:txBody>
      </p:sp>
      <p:sp>
        <p:nvSpPr>
          <p:cNvPr id="65" name="Ellips 64">
            <a:extLst>
              <a:ext uri="{FF2B5EF4-FFF2-40B4-BE49-F238E27FC236}">
                <a16:creationId xmlns:a16="http://schemas.microsoft.com/office/drawing/2014/main" id="{75301E3B-C100-4B8A-8D98-A45870D24FFD}"/>
              </a:ext>
            </a:extLst>
          </p:cNvPr>
          <p:cNvSpPr/>
          <p:nvPr/>
        </p:nvSpPr>
        <p:spPr>
          <a:xfrm>
            <a:off x="7019979" y="1755617"/>
            <a:ext cx="466660" cy="466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R</a:t>
            </a:r>
          </a:p>
        </p:txBody>
      </p:sp>
      <p:sp>
        <p:nvSpPr>
          <p:cNvPr id="66" name="Ellips 65">
            <a:extLst>
              <a:ext uri="{FF2B5EF4-FFF2-40B4-BE49-F238E27FC236}">
                <a16:creationId xmlns:a16="http://schemas.microsoft.com/office/drawing/2014/main" id="{336A0BFA-7785-4EFA-BA33-5787D1FF29E3}"/>
              </a:ext>
            </a:extLst>
          </p:cNvPr>
          <p:cNvSpPr/>
          <p:nvPr/>
        </p:nvSpPr>
        <p:spPr>
          <a:xfrm>
            <a:off x="7614365" y="2596265"/>
            <a:ext cx="466660" cy="466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T</a:t>
            </a:r>
          </a:p>
        </p:txBody>
      </p:sp>
    </p:spTree>
    <p:extLst>
      <p:ext uri="{BB962C8B-B14F-4D97-AF65-F5344CB8AC3E}">
        <p14:creationId xmlns:p14="http://schemas.microsoft.com/office/powerpoint/2010/main" val="3128443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ruta 3">
            <a:extLst>
              <a:ext uri="{FF2B5EF4-FFF2-40B4-BE49-F238E27FC236}">
                <a16:creationId xmlns:a16="http://schemas.microsoft.com/office/drawing/2014/main" id="{B1404D6B-27CF-4052-A149-3CD06123DA4D}"/>
              </a:ext>
            </a:extLst>
          </p:cNvPr>
          <p:cNvSpPr txBox="1"/>
          <p:nvPr/>
        </p:nvSpPr>
        <p:spPr>
          <a:xfrm>
            <a:off x="1254035" y="2351314"/>
            <a:ext cx="9047670" cy="1938992"/>
          </a:xfrm>
          <a:prstGeom prst="rect">
            <a:avLst/>
          </a:prstGeom>
          <a:noFill/>
        </p:spPr>
        <p:txBody>
          <a:bodyPr wrap="none" rtlCol="0">
            <a:spAutoFit/>
          </a:bodyPr>
          <a:lstStyle/>
          <a:p>
            <a:r>
              <a:rPr lang="sv-SE" sz="12000" dirty="0">
                <a:solidFill>
                  <a:schemeClr val="bg1"/>
                </a:solidFill>
                <a:latin typeface="Japanese 3017" panose="02000500000000000000" pitchFamily="2" charset="0"/>
              </a:rPr>
              <a:t>EXCELNINJA</a:t>
            </a:r>
          </a:p>
        </p:txBody>
      </p:sp>
    </p:spTree>
    <p:extLst>
      <p:ext uri="{BB962C8B-B14F-4D97-AF65-F5344CB8AC3E}">
        <p14:creationId xmlns:p14="http://schemas.microsoft.com/office/powerpoint/2010/main" val="5570405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Bildobjekt 48">
            <a:extLst>
              <a:ext uri="{FF2B5EF4-FFF2-40B4-BE49-F238E27FC236}">
                <a16:creationId xmlns:a16="http://schemas.microsoft.com/office/drawing/2014/main" id="{88FE7845-671F-4C43-A9E9-98141950BEB8}"/>
              </a:ext>
            </a:extLst>
          </p:cNvPr>
          <p:cNvPicPr>
            <a:picLocks noChangeAspect="1"/>
          </p:cNvPicPr>
          <p:nvPr/>
        </p:nvPicPr>
        <p:blipFill rotWithShape="1">
          <a:blip r:embed="rId2">
            <a:extLst>
              <a:ext uri="{28A0092B-C50C-407E-A947-70E740481C1C}">
                <a14:useLocalDpi xmlns:a14="http://schemas.microsoft.com/office/drawing/2010/main" val="0"/>
              </a:ext>
            </a:extLst>
          </a:blip>
          <a:srcRect l="51927"/>
          <a:stretch/>
        </p:blipFill>
        <p:spPr>
          <a:xfrm>
            <a:off x="3442756" y="405764"/>
            <a:ext cx="5306488" cy="6284580"/>
          </a:xfrm>
          <a:prstGeom prst="rect">
            <a:avLst/>
          </a:prstGeom>
        </p:spPr>
      </p:pic>
      <p:grpSp>
        <p:nvGrpSpPr>
          <p:cNvPr id="50" name="Grupp 49">
            <a:extLst>
              <a:ext uri="{FF2B5EF4-FFF2-40B4-BE49-F238E27FC236}">
                <a16:creationId xmlns:a16="http://schemas.microsoft.com/office/drawing/2014/main" id="{C89D6B01-A1BB-483D-9406-35BE96D5D041}"/>
              </a:ext>
            </a:extLst>
          </p:cNvPr>
          <p:cNvGrpSpPr/>
          <p:nvPr/>
        </p:nvGrpSpPr>
        <p:grpSpPr>
          <a:xfrm>
            <a:off x="4726836" y="2517036"/>
            <a:ext cx="2994610" cy="2378549"/>
            <a:chOff x="4726836" y="2517036"/>
            <a:chExt cx="2994610" cy="2378549"/>
          </a:xfrm>
        </p:grpSpPr>
        <p:pic>
          <p:nvPicPr>
            <p:cNvPr id="29" name="Bild 28">
              <a:extLst>
                <a:ext uri="{FF2B5EF4-FFF2-40B4-BE49-F238E27FC236}">
                  <a16:creationId xmlns:a16="http://schemas.microsoft.com/office/drawing/2014/main" id="{464963F8-7F9F-4F4F-8934-D1B934263F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26836" y="2517036"/>
              <a:ext cx="2554129" cy="2378549"/>
            </a:xfrm>
            <a:prstGeom prst="rect">
              <a:avLst/>
            </a:prstGeom>
          </p:spPr>
        </p:pic>
        <p:pic>
          <p:nvPicPr>
            <p:cNvPr id="30" name="Bildobjekt 29">
              <a:extLst>
                <a:ext uri="{FF2B5EF4-FFF2-40B4-BE49-F238E27FC236}">
                  <a16:creationId xmlns:a16="http://schemas.microsoft.com/office/drawing/2014/main" id="{3796E9AF-8C04-458B-84A1-FA51C574CBF9}"/>
                </a:ext>
              </a:extLst>
            </p:cNvPr>
            <p:cNvPicPr>
              <a:picLocks noChangeAspect="1"/>
            </p:cNvPicPr>
            <p:nvPr/>
          </p:nvPicPr>
          <p:blipFill>
            <a:blip r:embed="rId5"/>
            <a:stretch>
              <a:fillRect/>
            </a:stretch>
          </p:blipFill>
          <p:spPr>
            <a:xfrm>
              <a:off x="4961096" y="2986088"/>
              <a:ext cx="2089785" cy="1255831"/>
            </a:xfrm>
            <a:prstGeom prst="rect">
              <a:avLst/>
            </a:prstGeom>
          </p:spPr>
        </p:pic>
        <p:sp>
          <p:nvSpPr>
            <p:cNvPr id="21" name="Rektangel 20">
              <a:extLst>
                <a:ext uri="{FF2B5EF4-FFF2-40B4-BE49-F238E27FC236}">
                  <a16:creationId xmlns:a16="http://schemas.microsoft.com/office/drawing/2014/main" id="{E81CBC21-C2DF-45BD-840F-35ECDE3A8AEF}"/>
                </a:ext>
              </a:extLst>
            </p:cNvPr>
            <p:cNvSpPr/>
            <p:nvPr/>
          </p:nvSpPr>
          <p:spPr>
            <a:xfrm>
              <a:off x="5063552" y="3338187"/>
              <a:ext cx="1412161" cy="10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2" name="Rektangel 21">
              <a:extLst>
                <a:ext uri="{FF2B5EF4-FFF2-40B4-BE49-F238E27FC236}">
                  <a16:creationId xmlns:a16="http://schemas.microsoft.com/office/drawing/2014/main" id="{981534E9-D845-48D2-A462-B0CEA123E377}"/>
                </a:ext>
              </a:extLst>
            </p:cNvPr>
            <p:cNvSpPr/>
            <p:nvPr/>
          </p:nvSpPr>
          <p:spPr>
            <a:xfrm>
              <a:off x="5070009" y="3485487"/>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47" name="Grupp 46">
              <a:extLst>
                <a:ext uri="{FF2B5EF4-FFF2-40B4-BE49-F238E27FC236}">
                  <a16:creationId xmlns:a16="http://schemas.microsoft.com/office/drawing/2014/main" id="{5BC49621-54F2-47F3-B193-C9FC3F9D4E38}"/>
                </a:ext>
              </a:extLst>
            </p:cNvPr>
            <p:cNvGrpSpPr/>
            <p:nvPr/>
          </p:nvGrpSpPr>
          <p:grpSpPr>
            <a:xfrm>
              <a:off x="5108433" y="3659663"/>
              <a:ext cx="1798052" cy="450008"/>
              <a:chOff x="1140640" y="3981333"/>
              <a:chExt cx="2666344" cy="638454"/>
            </a:xfrm>
          </p:grpSpPr>
          <p:grpSp>
            <p:nvGrpSpPr>
              <p:cNvPr id="31" name="Grupp 30">
                <a:extLst>
                  <a:ext uri="{FF2B5EF4-FFF2-40B4-BE49-F238E27FC236}">
                    <a16:creationId xmlns:a16="http://schemas.microsoft.com/office/drawing/2014/main" id="{CEC0FB99-35C3-49FD-9EEA-6C564569C6B7}"/>
                  </a:ext>
                </a:extLst>
              </p:cNvPr>
              <p:cNvGrpSpPr/>
              <p:nvPr/>
            </p:nvGrpSpPr>
            <p:grpSpPr>
              <a:xfrm>
                <a:off x="2198914" y="3994481"/>
                <a:ext cx="506549" cy="511576"/>
                <a:chOff x="2571749" y="1493043"/>
                <a:chExt cx="1440000" cy="1440000"/>
              </a:xfrm>
            </p:grpSpPr>
            <p:sp>
              <p:nvSpPr>
                <p:cNvPr id="32" name="Cirkel: ihålig 31">
                  <a:extLst>
                    <a:ext uri="{FF2B5EF4-FFF2-40B4-BE49-F238E27FC236}">
                      <a16:creationId xmlns:a16="http://schemas.microsoft.com/office/drawing/2014/main" id="{17E00F29-8F60-46D0-9149-AD79D2064BEB}"/>
                    </a:ext>
                  </a:extLst>
                </p:cNvPr>
                <p:cNvSpPr/>
                <p:nvPr/>
              </p:nvSpPr>
              <p:spPr>
                <a:xfrm>
                  <a:off x="2571749" y="1493043"/>
                  <a:ext cx="1440000" cy="1440000"/>
                </a:xfrm>
                <a:prstGeom prst="donut">
                  <a:avLst>
                    <a:gd name="adj" fmla="val 18047"/>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33" name="Blockbåge 32">
                  <a:extLst>
                    <a:ext uri="{FF2B5EF4-FFF2-40B4-BE49-F238E27FC236}">
                      <a16:creationId xmlns:a16="http://schemas.microsoft.com/office/drawing/2014/main" id="{FBFD8ADD-631B-4214-BAE2-5A24EF053675}"/>
                    </a:ext>
                  </a:extLst>
                </p:cNvPr>
                <p:cNvSpPr/>
                <p:nvPr/>
              </p:nvSpPr>
              <p:spPr>
                <a:xfrm>
                  <a:off x="2571749" y="1493043"/>
                  <a:ext cx="1440000" cy="1440000"/>
                </a:xfrm>
                <a:prstGeom prst="blockArc">
                  <a:avLst>
                    <a:gd name="adj1" fmla="val 187636"/>
                    <a:gd name="adj2" fmla="val 12863372"/>
                    <a:gd name="adj3" fmla="val 18152"/>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34" name="Frihandsfigur: Form 33">
                <a:extLst>
                  <a:ext uri="{FF2B5EF4-FFF2-40B4-BE49-F238E27FC236}">
                    <a16:creationId xmlns:a16="http://schemas.microsoft.com/office/drawing/2014/main" id="{C0A8C9A3-1712-4E6D-97E5-7C03F1895034}"/>
                  </a:ext>
                </a:extLst>
              </p:cNvPr>
              <p:cNvSpPr/>
              <p:nvPr/>
            </p:nvSpPr>
            <p:spPr>
              <a:xfrm>
                <a:off x="2827542" y="3981333"/>
                <a:ext cx="976559" cy="511576"/>
              </a:xfrm>
              <a:custGeom>
                <a:avLst/>
                <a:gdLst>
                  <a:gd name="connsiteX0" fmla="*/ 3175977 w 3175977"/>
                  <a:gd name="connsiteY0" fmla="*/ 0 h 1707020"/>
                  <a:gd name="connsiteX1" fmla="*/ 3175977 w 3175977"/>
                  <a:gd name="connsiteY1" fmla="*/ 987353 h 1707020"/>
                  <a:gd name="connsiteX2" fmla="*/ 3175977 w 3175977"/>
                  <a:gd name="connsiteY2" fmla="*/ 1297186 h 1707020"/>
                  <a:gd name="connsiteX3" fmla="*/ 3175977 w 3175977"/>
                  <a:gd name="connsiteY3" fmla="*/ 1707020 h 1707020"/>
                  <a:gd name="connsiteX4" fmla="*/ 977 w 3175977"/>
                  <a:gd name="connsiteY4" fmla="*/ 1707020 h 1707020"/>
                  <a:gd name="connsiteX5" fmla="*/ 977 w 3175977"/>
                  <a:gd name="connsiteY5" fmla="*/ 1566209 h 1707020"/>
                  <a:gd name="connsiteX6" fmla="*/ 0 w 3175977"/>
                  <a:gd name="connsiteY6" fmla="*/ 1566664 h 1707020"/>
                  <a:gd name="connsiteX7" fmla="*/ 0 w 3175977"/>
                  <a:gd name="connsiteY7" fmla="*/ 557342 h 1707020"/>
                  <a:gd name="connsiteX8" fmla="*/ 640402 w 3175977"/>
                  <a:gd name="connsiteY8" fmla="*/ 976128 h 1707020"/>
                  <a:gd name="connsiteX9" fmla="*/ 1253449 w 3175977"/>
                  <a:gd name="connsiteY9" fmla="*/ 557342 h 1707020"/>
                  <a:gd name="connsiteX10" fmla="*/ 1838790 w 3175977"/>
                  <a:gd name="connsiteY10" fmla="*/ 957201 h 1707020"/>
                  <a:gd name="connsiteX11" fmla="*/ 2346246 w 3175977"/>
                  <a:gd name="connsiteY11" fmla="*/ 402426 h 1707020"/>
                  <a:gd name="connsiteX12" fmla="*/ 2511213 w 3175977"/>
                  <a:gd name="connsiteY12" fmla="*/ 582776 h 170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5977" h="1707020">
                    <a:moveTo>
                      <a:pt x="3175977" y="0"/>
                    </a:moveTo>
                    <a:lnTo>
                      <a:pt x="3175977" y="987353"/>
                    </a:lnTo>
                    <a:lnTo>
                      <a:pt x="3175977" y="1297186"/>
                    </a:lnTo>
                    <a:lnTo>
                      <a:pt x="3175977" y="1707020"/>
                    </a:lnTo>
                    <a:lnTo>
                      <a:pt x="977" y="1707020"/>
                    </a:lnTo>
                    <a:lnTo>
                      <a:pt x="977" y="1566209"/>
                    </a:lnTo>
                    <a:lnTo>
                      <a:pt x="0" y="1566664"/>
                    </a:lnTo>
                    <a:lnTo>
                      <a:pt x="0" y="557342"/>
                    </a:lnTo>
                    <a:lnTo>
                      <a:pt x="640402" y="976128"/>
                    </a:lnTo>
                    <a:lnTo>
                      <a:pt x="1253449" y="557342"/>
                    </a:lnTo>
                    <a:lnTo>
                      <a:pt x="1838790" y="957201"/>
                    </a:lnTo>
                    <a:lnTo>
                      <a:pt x="2346246" y="402426"/>
                    </a:lnTo>
                    <a:lnTo>
                      <a:pt x="2511213" y="5827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5" name="Frihandsfigur: Form 34">
                <a:extLst>
                  <a:ext uri="{FF2B5EF4-FFF2-40B4-BE49-F238E27FC236}">
                    <a16:creationId xmlns:a16="http://schemas.microsoft.com/office/drawing/2014/main" id="{B260C250-BE03-4CD2-A239-D0F68BD3A218}"/>
                  </a:ext>
                </a:extLst>
              </p:cNvPr>
              <p:cNvSpPr/>
              <p:nvPr/>
            </p:nvSpPr>
            <p:spPr>
              <a:xfrm>
                <a:off x="2832424" y="4198696"/>
                <a:ext cx="974560" cy="397952"/>
              </a:xfrm>
              <a:custGeom>
                <a:avLst/>
                <a:gdLst>
                  <a:gd name="connsiteX0" fmla="*/ 3175003 w 3175003"/>
                  <a:gd name="connsiteY0" fmla="*/ 0 h 1530069"/>
                  <a:gd name="connsiteX1" fmla="*/ 3175003 w 3175003"/>
                  <a:gd name="connsiteY1" fmla="*/ 1297186 h 1530069"/>
                  <a:gd name="connsiteX2" fmla="*/ 3175002 w 3175003"/>
                  <a:gd name="connsiteY2" fmla="*/ 1297185 h 1530069"/>
                  <a:gd name="connsiteX3" fmla="*/ 3175002 w 3175003"/>
                  <a:gd name="connsiteY3" fmla="*/ 1530069 h 1530069"/>
                  <a:gd name="connsiteX4" fmla="*/ 2 w 3175003"/>
                  <a:gd name="connsiteY4" fmla="*/ 1530069 h 1530069"/>
                  <a:gd name="connsiteX5" fmla="*/ 2 w 3175003"/>
                  <a:gd name="connsiteY5" fmla="*/ 1447883 h 1530069"/>
                  <a:gd name="connsiteX6" fmla="*/ 0 w 3175003"/>
                  <a:gd name="connsiteY6" fmla="*/ 1447884 h 1530069"/>
                  <a:gd name="connsiteX7" fmla="*/ 0 w 3175003"/>
                  <a:gd name="connsiteY7" fmla="*/ 438562 h 1530069"/>
                  <a:gd name="connsiteX8" fmla="*/ 568434 w 3175003"/>
                  <a:gd name="connsiteY8" fmla="*/ 810286 h 1530069"/>
                  <a:gd name="connsiteX9" fmla="*/ 1011450 w 3175003"/>
                  <a:gd name="connsiteY9" fmla="*/ 403349 h 1530069"/>
                  <a:gd name="connsiteX10" fmla="*/ 1323517 w 3175003"/>
                  <a:gd name="connsiteY10" fmla="*/ 690001 h 1530069"/>
                  <a:gd name="connsiteX11" fmla="*/ 1589722 w 3175003"/>
                  <a:gd name="connsiteY11" fmla="*/ 398973 h 1530069"/>
                  <a:gd name="connsiteX12" fmla="*/ 1937798 w 3175003"/>
                  <a:gd name="connsiteY12" fmla="*/ 779506 h 1530069"/>
                  <a:gd name="connsiteX13" fmla="*/ 2443627 w 3175003"/>
                  <a:gd name="connsiteY13" fmla="*/ 259736 h 1530069"/>
                  <a:gd name="connsiteX14" fmla="*/ 2764748 w 3175003"/>
                  <a:gd name="connsiteY14" fmla="*/ 589706 h 15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75003" h="1530069">
                    <a:moveTo>
                      <a:pt x="3175003" y="0"/>
                    </a:moveTo>
                    <a:lnTo>
                      <a:pt x="3175003" y="1297186"/>
                    </a:lnTo>
                    <a:lnTo>
                      <a:pt x="3175002" y="1297185"/>
                    </a:lnTo>
                    <a:lnTo>
                      <a:pt x="3175002" y="1530069"/>
                    </a:lnTo>
                    <a:lnTo>
                      <a:pt x="2" y="1530069"/>
                    </a:lnTo>
                    <a:lnTo>
                      <a:pt x="2" y="1447883"/>
                    </a:lnTo>
                    <a:lnTo>
                      <a:pt x="0" y="1447884"/>
                    </a:lnTo>
                    <a:lnTo>
                      <a:pt x="0" y="438562"/>
                    </a:lnTo>
                    <a:lnTo>
                      <a:pt x="568434" y="810286"/>
                    </a:lnTo>
                    <a:lnTo>
                      <a:pt x="1011450" y="403349"/>
                    </a:lnTo>
                    <a:lnTo>
                      <a:pt x="1323517" y="690001"/>
                    </a:lnTo>
                    <a:lnTo>
                      <a:pt x="1589722" y="398973"/>
                    </a:lnTo>
                    <a:lnTo>
                      <a:pt x="1937798" y="779506"/>
                    </a:lnTo>
                    <a:lnTo>
                      <a:pt x="2443627" y="259736"/>
                    </a:lnTo>
                    <a:lnTo>
                      <a:pt x="2764748" y="58970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36" name="Grupp 35">
                <a:extLst>
                  <a:ext uri="{FF2B5EF4-FFF2-40B4-BE49-F238E27FC236}">
                    <a16:creationId xmlns:a16="http://schemas.microsoft.com/office/drawing/2014/main" id="{AEDFCED9-94D1-4568-9A88-5CDFB39EFDBE}"/>
                  </a:ext>
                </a:extLst>
              </p:cNvPr>
              <p:cNvGrpSpPr/>
              <p:nvPr/>
            </p:nvGrpSpPr>
            <p:grpSpPr>
              <a:xfrm>
                <a:off x="1140640" y="3981333"/>
                <a:ext cx="862664" cy="638454"/>
                <a:chOff x="804333" y="4428067"/>
                <a:chExt cx="2248660" cy="1193800"/>
              </a:xfrm>
            </p:grpSpPr>
            <p:cxnSp>
              <p:nvCxnSpPr>
                <p:cNvPr id="37" name="Rak koppling 36">
                  <a:extLst>
                    <a:ext uri="{FF2B5EF4-FFF2-40B4-BE49-F238E27FC236}">
                      <a16:creationId xmlns:a16="http://schemas.microsoft.com/office/drawing/2014/main" id="{C530969F-A40E-475A-91E1-C6AD6BF0D9E9}"/>
                    </a:ext>
                  </a:extLst>
                </p:cNvPr>
                <p:cNvCxnSpPr/>
                <p:nvPr/>
              </p:nvCxnSpPr>
              <p:spPr>
                <a:xfrm>
                  <a:off x="804333" y="4428067"/>
                  <a:ext cx="0" cy="119380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Rak koppling 37">
                  <a:extLst>
                    <a:ext uri="{FF2B5EF4-FFF2-40B4-BE49-F238E27FC236}">
                      <a16:creationId xmlns:a16="http://schemas.microsoft.com/office/drawing/2014/main" id="{CD86482D-FB78-41BF-826E-FE27891D164B}"/>
                    </a:ext>
                  </a:extLst>
                </p:cNvPr>
                <p:cNvCxnSpPr>
                  <a:cxnSpLocks/>
                </p:cNvCxnSpPr>
                <p:nvPr/>
              </p:nvCxnSpPr>
              <p:spPr>
                <a:xfrm>
                  <a:off x="804333" y="5604933"/>
                  <a:ext cx="2248660"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Rektangel 38">
                  <a:extLst>
                    <a:ext uri="{FF2B5EF4-FFF2-40B4-BE49-F238E27FC236}">
                      <a16:creationId xmlns:a16="http://schemas.microsoft.com/office/drawing/2014/main" id="{3CA967C2-AE89-4BB9-93E5-F665ABBFA6C6}"/>
                    </a:ext>
                  </a:extLst>
                </p:cNvPr>
                <p:cNvSpPr/>
                <p:nvPr/>
              </p:nvSpPr>
              <p:spPr>
                <a:xfrm>
                  <a:off x="950764" y="4578356"/>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ktangel 39">
                  <a:extLst>
                    <a:ext uri="{FF2B5EF4-FFF2-40B4-BE49-F238E27FC236}">
                      <a16:creationId xmlns:a16="http://schemas.microsoft.com/office/drawing/2014/main" id="{A849D4D8-1E16-4800-BE90-2B03A6EEC3A1}"/>
                    </a:ext>
                  </a:extLst>
                </p:cNvPr>
                <p:cNvSpPr/>
                <p:nvPr/>
              </p:nvSpPr>
              <p:spPr>
                <a:xfrm>
                  <a:off x="950764" y="4821769"/>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1" name="Rektangel 40">
                  <a:extLst>
                    <a:ext uri="{FF2B5EF4-FFF2-40B4-BE49-F238E27FC236}">
                      <a16:creationId xmlns:a16="http://schemas.microsoft.com/office/drawing/2014/main" id="{E03715B4-2FE7-46B2-95B2-413BB9BAE73F}"/>
                    </a:ext>
                  </a:extLst>
                </p:cNvPr>
                <p:cNvSpPr/>
                <p:nvPr/>
              </p:nvSpPr>
              <p:spPr>
                <a:xfrm>
                  <a:off x="950764" y="5071537"/>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2" name="Rektangel 41">
                  <a:extLst>
                    <a:ext uri="{FF2B5EF4-FFF2-40B4-BE49-F238E27FC236}">
                      <a16:creationId xmlns:a16="http://schemas.microsoft.com/office/drawing/2014/main" id="{FE99A3C5-B2D8-4256-B4FC-CA0F2E51379E}"/>
                    </a:ext>
                  </a:extLst>
                </p:cNvPr>
                <p:cNvSpPr/>
                <p:nvPr/>
              </p:nvSpPr>
              <p:spPr>
                <a:xfrm>
                  <a:off x="950764" y="5321305"/>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3" name="Rektangel 42">
                  <a:extLst>
                    <a:ext uri="{FF2B5EF4-FFF2-40B4-BE49-F238E27FC236}">
                      <a16:creationId xmlns:a16="http://schemas.microsoft.com/office/drawing/2014/main" id="{2AD5D4B2-9237-4CA7-9163-9EF568BE03CD}"/>
                    </a:ext>
                  </a:extLst>
                </p:cNvPr>
                <p:cNvSpPr/>
                <p:nvPr/>
              </p:nvSpPr>
              <p:spPr>
                <a:xfrm>
                  <a:off x="950764" y="4578355"/>
                  <a:ext cx="708697"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4" name="Rektangel 43">
                  <a:extLst>
                    <a:ext uri="{FF2B5EF4-FFF2-40B4-BE49-F238E27FC236}">
                      <a16:creationId xmlns:a16="http://schemas.microsoft.com/office/drawing/2014/main" id="{C9DE3BF9-4BAE-406E-9856-0F25F0C3A129}"/>
                    </a:ext>
                  </a:extLst>
                </p:cNvPr>
                <p:cNvSpPr/>
                <p:nvPr/>
              </p:nvSpPr>
              <p:spPr>
                <a:xfrm>
                  <a:off x="950763" y="4832360"/>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5" name="Rektangel 44">
                  <a:extLst>
                    <a:ext uri="{FF2B5EF4-FFF2-40B4-BE49-F238E27FC236}">
                      <a16:creationId xmlns:a16="http://schemas.microsoft.com/office/drawing/2014/main" id="{B2998276-C6DA-4246-AF48-9D6611661E04}"/>
                    </a:ext>
                  </a:extLst>
                </p:cNvPr>
                <p:cNvSpPr/>
                <p:nvPr/>
              </p:nvSpPr>
              <p:spPr>
                <a:xfrm>
                  <a:off x="950763" y="5071537"/>
                  <a:ext cx="158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6" name="Rektangel 45">
                  <a:extLst>
                    <a:ext uri="{FF2B5EF4-FFF2-40B4-BE49-F238E27FC236}">
                      <a16:creationId xmlns:a16="http://schemas.microsoft.com/office/drawing/2014/main" id="{E4A02CA0-3E5A-4166-A896-24E4A46B4B76}"/>
                    </a:ext>
                  </a:extLst>
                </p:cNvPr>
                <p:cNvSpPr/>
                <p:nvPr/>
              </p:nvSpPr>
              <p:spPr>
                <a:xfrm>
                  <a:off x="950763" y="5324482"/>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grpSp>
        <p:sp>
          <p:nvSpPr>
            <p:cNvPr id="23" name="Frihandsfigur: Form 22">
              <a:extLst>
                <a:ext uri="{FF2B5EF4-FFF2-40B4-BE49-F238E27FC236}">
                  <a16:creationId xmlns:a16="http://schemas.microsoft.com/office/drawing/2014/main" id="{79C260FD-8C2A-48C4-9CE6-1C1469449CCD}"/>
                </a:ext>
              </a:extLst>
            </p:cNvPr>
            <p:cNvSpPr/>
            <p:nvPr/>
          </p:nvSpPr>
          <p:spPr>
            <a:xfrm flipH="1">
              <a:off x="5978585" y="3235439"/>
              <a:ext cx="1742861" cy="381250"/>
            </a:xfrm>
            <a:custGeom>
              <a:avLst/>
              <a:gdLst>
                <a:gd name="connsiteX0" fmla="*/ 2578158 w 2578158"/>
                <a:gd name="connsiteY0" fmla="*/ 0 h 565855"/>
                <a:gd name="connsiteX1" fmla="*/ 1958371 w 2578158"/>
                <a:gd name="connsiteY1" fmla="*/ 0 h 565855"/>
                <a:gd name="connsiteX2" fmla="*/ 1958371 w 2578158"/>
                <a:gd name="connsiteY2" fmla="*/ 571 h 565855"/>
                <a:gd name="connsiteX3" fmla="*/ 1855297 w 2578158"/>
                <a:gd name="connsiteY3" fmla="*/ 571 h 565855"/>
                <a:gd name="connsiteX4" fmla="*/ 1854586 w 2578158"/>
                <a:gd name="connsiteY4" fmla="*/ 0 h 565855"/>
                <a:gd name="connsiteX5" fmla="*/ 1854586 w 2578158"/>
                <a:gd name="connsiteY5" fmla="*/ 571 h 565855"/>
                <a:gd name="connsiteX6" fmla="*/ 0 w 2578158"/>
                <a:gd name="connsiteY6" fmla="*/ 571 h 565855"/>
                <a:gd name="connsiteX7" fmla="*/ 0 w 2578158"/>
                <a:gd name="connsiteY7" fmla="*/ 565855 h 565855"/>
                <a:gd name="connsiteX8" fmla="*/ 1854586 w 2578158"/>
                <a:gd name="connsiteY8" fmla="*/ 565855 h 565855"/>
                <a:gd name="connsiteX9" fmla="*/ 2221537 w 2578158"/>
                <a:gd name="connsiteY9" fmla="*/ 565855 h 565855"/>
                <a:gd name="connsiteX10" fmla="*/ 2558942 w 2578158"/>
                <a:gd name="connsiteY10" fmla="*/ 565855 h 565855"/>
                <a:gd name="connsiteX11" fmla="*/ 2222264 w 2578158"/>
                <a:gd name="connsiteY11" fmla="*/ 295380 h 565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8158" h="565855">
                  <a:moveTo>
                    <a:pt x="2578158" y="0"/>
                  </a:moveTo>
                  <a:lnTo>
                    <a:pt x="1958371" y="0"/>
                  </a:lnTo>
                  <a:lnTo>
                    <a:pt x="1958371" y="571"/>
                  </a:lnTo>
                  <a:lnTo>
                    <a:pt x="1855297" y="571"/>
                  </a:lnTo>
                  <a:lnTo>
                    <a:pt x="1854586" y="0"/>
                  </a:lnTo>
                  <a:lnTo>
                    <a:pt x="1854586" y="571"/>
                  </a:lnTo>
                  <a:lnTo>
                    <a:pt x="0" y="571"/>
                  </a:lnTo>
                  <a:lnTo>
                    <a:pt x="0" y="565855"/>
                  </a:lnTo>
                  <a:lnTo>
                    <a:pt x="1854586" y="565855"/>
                  </a:lnTo>
                  <a:lnTo>
                    <a:pt x="2221537" y="565855"/>
                  </a:lnTo>
                  <a:lnTo>
                    <a:pt x="2558942" y="565855"/>
                  </a:lnTo>
                  <a:lnTo>
                    <a:pt x="2222264" y="295380"/>
                  </a:lnTo>
                  <a:close/>
                </a:path>
              </a:pathLst>
            </a:cu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Likbent triangel 23">
              <a:extLst>
                <a:ext uri="{FF2B5EF4-FFF2-40B4-BE49-F238E27FC236}">
                  <a16:creationId xmlns:a16="http://schemas.microsoft.com/office/drawing/2014/main" id="{35056B4F-A94B-4EF9-8676-A90213E47400}"/>
                </a:ext>
              </a:extLst>
            </p:cNvPr>
            <p:cNvSpPr/>
            <p:nvPr/>
          </p:nvSpPr>
          <p:spPr>
            <a:xfrm flipV="1">
              <a:off x="7290674" y="3617602"/>
              <a:ext cx="427730" cy="213124"/>
            </a:xfrm>
            <a:prstGeom prst="triangle">
              <a:avLst>
                <a:gd name="adj" fmla="val 0"/>
              </a:avLst>
            </a:prstGeom>
            <a:solidFill>
              <a:srgbClr val="135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25" name="Bild 100">
              <a:extLst>
                <a:ext uri="{FF2B5EF4-FFF2-40B4-BE49-F238E27FC236}">
                  <a16:creationId xmlns:a16="http://schemas.microsoft.com/office/drawing/2014/main" id="{BB8C12C8-5BFA-4BEC-99DF-B3EC3FA0EF22}"/>
                </a:ext>
              </a:extLst>
            </p:cNvPr>
            <p:cNvGrpSpPr/>
            <p:nvPr/>
          </p:nvGrpSpPr>
          <p:grpSpPr>
            <a:xfrm>
              <a:off x="6380254" y="3288421"/>
              <a:ext cx="295683" cy="290342"/>
              <a:chOff x="3657600" y="990600"/>
              <a:chExt cx="4876800" cy="4876800"/>
            </a:xfrm>
          </p:grpSpPr>
          <p:sp>
            <p:nvSpPr>
              <p:cNvPr id="26" name="Frihandsfigur: Form 25">
                <a:extLst>
                  <a:ext uri="{FF2B5EF4-FFF2-40B4-BE49-F238E27FC236}">
                    <a16:creationId xmlns:a16="http://schemas.microsoft.com/office/drawing/2014/main" id="{CD5DD5FF-D115-4DFB-8F6A-B5C7609EF8E2}"/>
                  </a:ext>
                </a:extLst>
              </p:cNvPr>
              <p:cNvSpPr/>
              <p:nvPr/>
            </p:nvSpPr>
            <p:spPr>
              <a:xfrm>
                <a:off x="6518031" y="1412631"/>
                <a:ext cx="2063262" cy="3938954"/>
              </a:xfrm>
              <a:custGeom>
                <a:avLst/>
                <a:gdLst>
                  <a:gd name="connsiteX0" fmla="*/ 1859186 w 2063261"/>
                  <a:gd name="connsiteY0" fmla="*/ 140677 h 3938953"/>
                  <a:gd name="connsiteX1" fmla="*/ 140677 w 2063261"/>
                  <a:gd name="connsiteY1" fmla="*/ 140677 h 3938953"/>
                  <a:gd name="connsiteX2" fmla="*/ 140677 w 2063261"/>
                  <a:gd name="connsiteY2" fmla="*/ 700384 h 3938953"/>
                  <a:gd name="connsiteX3" fmla="*/ 709199 w 2063261"/>
                  <a:gd name="connsiteY3" fmla="*/ 700384 h 3938953"/>
                  <a:gd name="connsiteX4" fmla="*/ 709199 w 2063261"/>
                  <a:gd name="connsiteY4" fmla="*/ 1081337 h 3938953"/>
                  <a:gd name="connsiteX5" fmla="*/ 140677 w 2063261"/>
                  <a:gd name="connsiteY5" fmla="*/ 1081337 h 3938953"/>
                  <a:gd name="connsiteX6" fmla="*/ 140677 w 2063261"/>
                  <a:gd name="connsiteY6" fmla="*/ 1453662 h 3938953"/>
                  <a:gd name="connsiteX7" fmla="*/ 703385 w 2063261"/>
                  <a:gd name="connsiteY7" fmla="*/ 1453662 h 3938953"/>
                  <a:gd name="connsiteX8" fmla="*/ 703385 w 2063261"/>
                  <a:gd name="connsiteY8" fmla="*/ 1828800 h 3938953"/>
                  <a:gd name="connsiteX9" fmla="*/ 140677 w 2063261"/>
                  <a:gd name="connsiteY9" fmla="*/ 1828800 h 3938953"/>
                  <a:gd name="connsiteX10" fmla="*/ 140677 w 2063261"/>
                  <a:gd name="connsiteY10" fmla="*/ 2203939 h 3938953"/>
                  <a:gd name="connsiteX11" fmla="*/ 703385 w 2063261"/>
                  <a:gd name="connsiteY11" fmla="*/ 2203939 h 3938953"/>
                  <a:gd name="connsiteX12" fmla="*/ 703385 w 2063261"/>
                  <a:gd name="connsiteY12" fmla="*/ 2579077 h 3938953"/>
                  <a:gd name="connsiteX13" fmla="*/ 140677 w 2063261"/>
                  <a:gd name="connsiteY13" fmla="*/ 2579077 h 3938953"/>
                  <a:gd name="connsiteX14" fmla="*/ 140677 w 2063261"/>
                  <a:gd name="connsiteY14" fmla="*/ 2954216 h 3938953"/>
                  <a:gd name="connsiteX15" fmla="*/ 703385 w 2063261"/>
                  <a:gd name="connsiteY15" fmla="*/ 2954216 h 3938953"/>
                  <a:gd name="connsiteX16" fmla="*/ 703385 w 2063261"/>
                  <a:gd name="connsiteY16" fmla="*/ 3329354 h 3938953"/>
                  <a:gd name="connsiteX17" fmla="*/ 140677 w 2063261"/>
                  <a:gd name="connsiteY17" fmla="*/ 3329354 h 3938953"/>
                  <a:gd name="connsiteX18" fmla="*/ 140677 w 2063261"/>
                  <a:gd name="connsiteY18" fmla="*/ 3892062 h 3938953"/>
                  <a:gd name="connsiteX19" fmla="*/ 1859186 w 2063261"/>
                  <a:gd name="connsiteY19" fmla="*/ 3892062 h 3938953"/>
                  <a:gd name="connsiteX20" fmla="*/ 2016369 w 2063261"/>
                  <a:gd name="connsiteY20" fmla="*/ 3728876 h 3938953"/>
                  <a:gd name="connsiteX21" fmla="*/ 2016369 w 2063261"/>
                  <a:gd name="connsiteY21" fmla="*/ 303862 h 3938953"/>
                  <a:gd name="connsiteX22" fmla="*/ 1859186 w 2063261"/>
                  <a:gd name="connsiteY22" fmla="*/ 140677 h 3938953"/>
                  <a:gd name="connsiteX23" fmla="*/ 1641231 w 2063261"/>
                  <a:gd name="connsiteY23" fmla="*/ 3329354 h 3938953"/>
                  <a:gd name="connsiteX24" fmla="*/ 890954 w 2063261"/>
                  <a:gd name="connsiteY24" fmla="*/ 3329354 h 3938953"/>
                  <a:gd name="connsiteX25" fmla="*/ 890954 w 2063261"/>
                  <a:gd name="connsiteY25" fmla="*/ 2954216 h 3938953"/>
                  <a:gd name="connsiteX26" fmla="*/ 1641231 w 2063261"/>
                  <a:gd name="connsiteY26" fmla="*/ 2954216 h 3938953"/>
                  <a:gd name="connsiteX27" fmla="*/ 1641231 w 2063261"/>
                  <a:gd name="connsiteY27" fmla="*/ 3329354 h 3938953"/>
                  <a:gd name="connsiteX28" fmla="*/ 1641231 w 2063261"/>
                  <a:gd name="connsiteY28" fmla="*/ 2579077 h 3938953"/>
                  <a:gd name="connsiteX29" fmla="*/ 890954 w 2063261"/>
                  <a:gd name="connsiteY29" fmla="*/ 2579077 h 3938953"/>
                  <a:gd name="connsiteX30" fmla="*/ 890954 w 2063261"/>
                  <a:gd name="connsiteY30" fmla="*/ 2203939 h 3938953"/>
                  <a:gd name="connsiteX31" fmla="*/ 1641231 w 2063261"/>
                  <a:gd name="connsiteY31" fmla="*/ 2203939 h 3938953"/>
                  <a:gd name="connsiteX32" fmla="*/ 1641231 w 2063261"/>
                  <a:gd name="connsiteY32" fmla="*/ 2579077 h 3938953"/>
                  <a:gd name="connsiteX33" fmla="*/ 1641231 w 2063261"/>
                  <a:gd name="connsiteY33" fmla="*/ 1828800 h 3938953"/>
                  <a:gd name="connsiteX34" fmla="*/ 890954 w 2063261"/>
                  <a:gd name="connsiteY34" fmla="*/ 1828800 h 3938953"/>
                  <a:gd name="connsiteX35" fmla="*/ 890954 w 2063261"/>
                  <a:gd name="connsiteY35" fmla="*/ 1453662 h 3938953"/>
                  <a:gd name="connsiteX36" fmla="*/ 1641231 w 2063261"/>
                  <a:gd name="connsiteY36" fmla="*/ 1453662 h 3938953"/>
                  <a:gd name="connsiteX37" fmla="*/ 1641231 w 2063261"/>
                  <a:gd name="connsiteY37" fmla="*/ 1828800 h 3938953"/>
                  <a:gd name="connsiteX38" fmla="*/ 1641231 w 2063261"/>
                  <a:gd name="connsiteY38" fmla="*/ 1078523 h 3938953"/>
                  <a:gd name="connsiteX39" fmla="*/ 890954 w 2063261"/>
                  <a:gd name="connsiteY39" fmla="*/ 1078523 h 3938953"/>
                  <a:gd name="connsiteX40" fmla="*/ 890954 w 2063261"/>
                  <a:gd name="connsiteY40" fmla="*/ 703385 h 3938953"/>
                  <a:gd name="connsiteX41" fmla="*/ 1641231 w 2063261"/>
                  <a:gd name="connsiteY41" fmla="*/ 703385 h 3938953"/>
                  <a:gd name="connsiteX42" fmla="*/ 1641231 w 2063261"/>
                  <a:gd name="connsiteY42" fmla="*/ 1078523 h 3938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63261" h="3938953">
                    <a:moveTo>
                      <a:pt x="1859186" y="140677"/>
                    </a:moveTo>
                    <a:lnTo>
                      <a:pt x="140677" y="140677"/>
                    </a:lnTo>
                    <a:lnTo>
                      <a:pt x="140677" y="700384"/>
                    </a:lnTo>
                    <a:lnTo>
                      <a:pt x="709199" y="700384"/>
                    </a:lnTo>
                    <a:lnTo>
                      <a:pt x="709199" y="1081337"/>
                    </a:lnTo>
                    <a:lnTo>
                      <a:pt x="140677" y="1081337"/>
                    </a:lnTo>
                    <a:lnTo>
                      <a:pt x="140677" y="1453662"/>
                    </a:lnTo>
                    <a:lnTo>
                      <a:pt x="703385" y="1453662"/>
                    </a:lnTo>
                    <a:lnTo>
                      <a:pt x="703385" y="1828800"/>
                    </a:lnTo>
                    <a:lnTo>
                      <a:pt x="140677" y="1828800"/>
                    </a:lnTo>
                    <a:lnTo>
                      <a:pt x="140677" y="2203939"/>
                    </a:lnTo>
                    <a:lnTo>
                      <a:pt x="703385" y="2203939"/>
                    </a:lnTo>
                    <a:lnTo>
                      <a:pt x="703385" y="2579077"/>
                    </a:lnTo>
                    <a:lnTo>
                      <a:pt x="140677" y="2579077"/>
                    </a:lnTo>
                    <a:lnTo>
                      <a:pt x="140677" y="2954216"/>
                    </a:lnTo>
                    <a:lnTo>
                      <a:pt x="703385" y="2954216"/>
                    </a:lnTo>
                    <a:lnTo>
                      <a:pt x="703385" y="3329354"/>
                    </a:lnTo>
                    <a:lnTo>
                      <a:pt x="140677" y="3329354"/>
                    </a:lnTo>
                    <a:lnTo>
                      <a:pt x="140677" y="3892062"/>
                    </a:lnTo>
                    <a:lnTo>
                      <a:pt x="1859186" y="3892062"/>
                    </a:lnTo>
                    <a:cubicBezTo>
                      <a:pt x="1945656" y="3892062"/>
                      <a:pt x="2016369" y="3818722"/>
                      <a:pt x="2016369" y="3728876"/>
                    </a:cubicBezTo>
                    <a:lnTo>
                      <a:pt x="2016369" y="303862"/>
                    </a:lnTo>
                    <a:cubicBezTo>
                      <a:pt x="2016369" y="214017"/>
                      <a:pt x="1945656" y="140677"/>
                      <a:pt x="1859186" y="140677"/>
                    </a:cubicBezTo>
                    <a:close/>
                    <a:moveTo>
                      <a:pt x="1641231" y="3329354"/>
                    </a:moveTo>
                    <a:lnTo>
                      <a:pt x="890954" y="3329354"/>
                    </a:lnTo>
                    <a:lnTo>
                      <a:pt x="890954" y="2954216"/>
                    </a:lnTo>
                    <a:lnTo>
                      <a:pt x="1641231" y="2954216"/>
                    </a:lnTo>
                    <a:lnTo>
                      <a:pt x="1641231" y="3329354"/>
                    </a:lnTo>
                    <a:close/>
                    <a:moveTo>
                      <a:pt x="1641231" y="2579077"/>
                    </a:moveTo>
                    <a:lnTo>
                      <a:pt x="890954" y="2579077"/>
                    </a:lnTo>
                    <a:lnTo>
                      <a:pt x="890954" y="2203939"/>
                    </a:lnTo>
                    <a:lnTo>
                      <a:pt x="1641231" y="2203939"/>
                    </a:lnTo>
                    <a:lnTo>
                      <a:pt x="1641231" y="2579077"/>
                    </a:lnTo>
                    <a:close/>
                    <a:moveTo>
                      <a:pt x="1641231" y="1828800"/>
                    </a:moveTo>
                    <a:lnTo>
                      <a:pt x="890954" y="1828800"/>
                    </a:lnTo>
                    <a:lnTo>
                      <a:pt x="890954" y="1453662"/>
                    </a:lnTo>
                    <a:lnTo>
                      <a:pt x="1641231" y="1453662"/>
                    </a:lnTo>
                    <a:lnTo>
                      <a:pt x="1641231" y="1828800"/>
                    </a:lnTo>
                    <a:close/>
                    <a:moveTo>
                      <a:pt x="1641231" y="1078523"/>
                    </a:moveTo>
                    <a:lnTo>
                      <a:pt x="890954" y="1078523"/>
                    </a:lnTo>
                    <a:lnTo>
                      <a:pt x="890954" y="703385"/>
                    </a:lnTo>
                    <a:lnTo>
                      <a:pt x="1641231" y="703385"/>
                    </a:lnTo>
                    <a:lnTo>
                      <a:pt x="1641231" y="1078523"/>
                    </a:lnTo>
                    <a:close/>
                  </a:path>
                </a:pathLst>
              </a:custGeom>
              <a:solidFill>
                <a:srgbClr val="FFFFFF"/>
              </a:solidFill>
              <a:ln w="9525" cap="flat">
                <a:noFill/>
                <a:prstDash val="solid"/>
                <a:miter/>
              </a:ln>
            </p:spPr>
            <p:txBody>
              <a:bodyPr rtlCol="0" anchor="ctr"/>
              <a:lstStyle/>
              <a:p>
                <a:endParaRPr lang="sv-SE"/>
              </a:p>
            </p:txBody>
          </p:sp>
          <p:sp>
            <p:nvSpPr>
              <p:cNvPr id="27" name="Frihandsfigur: Form 26">
                <a:extLst>
                  <a:ext uri="{FF2B5EF4-FFF2-40B4-BE49-F238E27FC236}">
                    <a16:creationId xmlns:a16="http://schemas.microsoft.com/office/drawing/2014/main" id="{3B1DA598-BD80-4DC6-A2E3-4D93307A3E05}"/>
                  </a:ext>
                </a:extLst>
              </p:cNvPr>
              <p:cNvSpPr/>
              <p:nvPr/>
            </p:nvSpPr>
            <p:spPr>
              <a:xfrm>
                <a:off x="3516923" y="849923"/>
                <a:ext cx="3001108" cy="5064369"/>
              </a:xfrm>
              <a:custGeom>
                <a:avLst/>
                <a:gdLst>
                  <a:gd name="connsiteX0" fmla="*/ 140677 w 3001107"/>
                  <a:gd name="connsiteY0" fmla="*/ 682564 h 5064369"/>
                  <a:gd name="connsiteX1" fmla="*/ 140677 w 3001107"/>
                  <a:gd name="connsiteY1" fmla="*/ 4475777 h 5064369"/>
                  <a:gd name="connsiteX2" fmla="*/ 2954216 w 3001107"/>
                  <a:gd name="connsiteY2" fmla="*/ 5017477 h 5064369"/>
                  <a:gd name="connsiteX3" fmla="*/ 2954216 w 3001107"/>
                  <a:gd name="connsiteY3" fmla="*/ 140677 h 5064369"/>
                  <a:gd name="connsiteX4" fmla="*/ 140677 w 3001107"/>
                  <a:gd name="connsiteY4" fmla="*/ 682564 h 5064369"/>
                  <a:gd name="connsiteX5" fmla="*/ 1920334 w 3001107"/>
                  <a:gd name="connsiteY5" fmla="*/ 3531929 h 5064369"/>
                  <a:gd name="connsiteX6" fmla="*/ 1593026 w 3001107"/>
                  <a:gd name="connsiteY6" fmla="*/ 2913138 h 5064369"/>
                  <a:gd name="connsiteX7" fmla="*/ 1554574 w 3001107"/>
                  <a:gd name="connsiteY7" fmla="*/ 2785966 h 5064369"/>
                  <a:gd name="connsiteX8" fmla="*/ 1549510 w 3001107"/>
                  <a:gd name="connsiteY8" fmla="*/ 2785966 h 5064369"/>
                  <a:gd name="connsiteX9" fmla="*/ 1505618 w 3001107"/>
                  <a:gd name="connsiteY9" fmla="*/ 2918577 h 5064369"/>
                  <a:gd name="connsiteX10" fmla="*/ 1177185 w 3001107"/>
                  <a:gd name="connsiteY10" fmla="*/ 3531929 h 5064369"/>
                  <a:gd name="connsiteX11" fmla="*/ 667184 w 3001107"/>
                  <a:gd name="connsiteY11" fmla="*/ 3531929 h 5064369"/>
                  <a:gd name="connsiteX12" fmla="*/ 1272657 w 3001107"/>
                  <a:gd name="connsiteY12" fmla="*/ 2582078 h 5064369"/>
                  <a:gd name="connsiteX13" fmla="*/ 718765 w 3001107"/>
                  <a:gd name="connsiteY13" fmla="*/ 1632040 h 5064369"/>
                  <a:gd name="connsiteX14" fmla="*/ 1239458 w 3001107"/>
                  <a:gd name="connsiteY14" fmla="*/ 1632040 h 5064369"/>
                  <a:gd name="connsiteX15" fmla="*/ 1511058 w 3001107"/>
                  <a:gd name="connsiteY15" fmla="*/ 2201688 h 5064369"/>
                  <a:gd name="connsiteX16" fmla="*/ 1568079 w 3001107"/>
                  <a:gd name="connsiteY16" fmla="*/ 2361872 h 5064369"/>
                  <a:gd name="connsiteX17" fmla="*/ 1573331 w 3001107"/>
                  <a:gd name="connsiteY17" fmla="*/ 2361872 h 5064369"/>
                  <a:gd name="connsiteX18" fmla="*/ 1632978 w 3001107"/>
                  <a:gd name="connsiteY18" fmla="*/ 2196248 h 5064369"/>
                  <a:gd name="connsiteX19" fmla="*/ 1934964 w 3001107"/>
                  <a:gd name="connsiteY19" fmla="*/ 1631852 h 5064369"/>
                  <a:gd name="connsiteX20" fmla="*/ 2411765 w 3001107"/>
                  <a:gd name="connsiteY20" fmla="*/ 1631852 h 5064369"/>
                  <a:gd name="connsiteX21" fmla="*/ 1842117 w 3001107"/>
                  <a:gd name="connsiteY21" fmla="*/ 2573825 h 5064369"/>
                  <a:gd name="connsiteX22" fmla="*/ 2427709 w 3001107"/>
                  <a:gd name="connsiteY22" fmla="*/ 3531741 h 5064369"/>
                  <a:gd name="connsiteX23" fmla="*/ 1920334 w 3001107"/>
                  <a:gd name="connsiteY23" fmla="*/ 3531929 h 5064369"/>
                  <a:gd name="connsiteX24" fmla="*/ 1920334 w 3001107"/>
                  <a:gd name="connsiteY24" fmla="*/ 3531929 h 506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01107" h="5064369">
                    <a:moveTo>
                      <a:pt x="140677" y="682564"/>
                    </a:moveTo>
                    <a:lnTo>
                      <a:pt x="140677" y="4475777"/>
                    </a:lnTo>
                    <a:lnTo>
                      <a:pt x="2954216" y="5017477"/>
                    </a:lnTo>
                    <a:lnTo>
                      <a:pt x="2954216" y="140677"/>
                    </a:lnTo>
                    <a:lnTo>
                      <a:pt x="140677" y="682564"/>
                    </a:lnTo>
                    <a:close/>
                    <a:moveTo>
                      <a:pt x="1920334" y="3531929"/>
                    </a:moveTo>
                    <a:lnTo>
                      <a:pt x="1593026" y="2913138"/>
                    </a:lnTo>
                    <a:cubicBezTo>
                      <a:pt x="1580646" y="2890067"/>
                      <a:pt x="1567891" y="2847676"/>
                      <a:pt x="1554574" y="2785966"/>
                    </a:cubicBezTo>
                    <a:lnTo>
                      <a:pt x="1549510" y="2785966"/>
                    </a:lnTo>
                    <a:cubicBezTo>
                      <a:pt x="1543320" y="2815039"/>
                      <a:pt x="1528689" y="2859306"/>
                      <a:pt x="1505618" y="2918577"/>
                    </a:cubicBezTo>
                    <a:lnTo>
                      <a:pt x="1177185" y="3531929"/>
                    </a:lnTo>
                    <a:lnTo>
                      <a:pt x="667184" y="3531929"/>
                    </a:lnTo>
                    <a:lnTo>
                      <a:pt x="1272657" y="2582078"/>
                    </a:lnTo>
                    <a:lnTo>
                      <a:pt x="718765" y="1632040"/>
                    </a:lnTo>
                    <a:lnTo>
                      <a:pt x="1239458" y="1632040"/>
                    </a:lnTo>
                    <a:lnTo>
                      <a:pt x="1511058" y="2201688"/>
                    </a:lnTo>
                    <a:cubicBezTo>
                      <a:pt x="1532253" y="2246704"/>
                      <a:pt x="1551198" y="2300162"/>
                      <a:pt x="1568079" y="2361872"/>
                    </a:cubicBezTo>
                    <a:lnTo>
                      <a:pt x="1573331" y="2361872"/>
                    </a:lnTo>
                    <a:cubicBezTo>
                      <a:pt x="1584022" y="2324733"/>
                      <a:pt x="1603905" y="2269588"/>
                      <a:pt x="1632978" y="2196248"/>
                    </a:cubicBezTo>
                    <a:lnTo>
                      <a:pt x="1934964" y="1631852"/>
                    </a:lnTo>
                    <a:lnTo>
                      <a:pt x="2411765" y="1631852"/>
                    </a:lnTo>
                    <a:lnTo>
                      <a:pt x="1842117" y="2573825"/>
                    </a:lnTo>
                    <a:lnTo>
                      <a:pt x="2427709" y="3531741"/>
                    </a:lnTo>
                    <a:lnTo>
                      <a:pt x="1920334" y="3531929"/>
                    </a:lnTo>
                    <a:lnTo>
                      <a:pt x="1920334" y="3531929"/>
                    </a:lnTo>
                    <a:close/>
                  </a:path>
                </a:pathLst>
              </a:custGeom>
              <a:solidFill>
                <a:srgbClr val="FFFFFF"/>
              </a:solidFill>
              <a:ln w="9525" cap="flat">
                <a:noFill/>
                <a:prstDash val="solid"/>
                <a:miter/>
              </a:ln>
            </p:spPr>
            <p:txBody>
              <a:bodyPr rtlCol="0" anchor="ctr"/>
              <a:lstStyle/>
              <a:p>
                <a:endParaRPr lang="sv-SE"/>
              </a:p>
            </p:txBody>
          </p:sp>
        </p:grpSp>
        <p:sp>
          <p:nvSpPr>
            <p:cNvPr id="28" name="textruta 27">
              <a:extLst>
                <a:ext uri="{FF2B5EF4-FFF2-40B4-BE49-F238E27FC236}">
                  <a16:creationId xmlns:a16="http://schemas.microsoft.com/office/drawing/2014/main" id="{E9D5FD5E-81DE-4FF1-93A9-E653A1A4189D}"/>
                </a:ext>
              </a:extLst>
            </p:cNvPr>
            <p:cNvSpPr txBox="1"/>
            <p:nvPr/>
          </p:nvSpPr>
          <p:spPr>
            <a:xfrm>
              <a:off x="6694487" y="3228945"/>
              <a:ext cx="1014266" cy="400110"/>
            </a:xfrm>
            <a:prstGeom prst="rect">
              <a:avLst/>
            </a:prstGeom>
            <a:noFill/>
          </p:spPr>
          <p:txBody>
            <a:bodyPr wrap="square" rtlCol="0">
              <a:spAutoFit/>
            </a:bodyPr>
            <a:lstStyle/>
            <a:p>
              <a:r>
                <a:rPr lang="sv-SE" sz="2000" dirty="0">
                  <a:solidFill>
                    <a:schemeClr val="bg1"/>
                  </a:solidFill>
                  <a:latin typeface="Franklin Gothic Demi Cond" panose="020B0706030402020204" pitchFamily="34" charset="0"/>
                </a:rPr>
                <a:t>EXCEL</a:t>
              </a:r>
            </a:p>
          </p:txBody>
        </p:sp>
      </p:grpSp>
      <p:pic>
        <p:nvPicPr>
          <p:cNvPr id="48" name="Bildobjekt 47">
            <a:extLst>
              <a:ext uri="{FF2B5EF4-FFF2-40B4-BE49-F238E27FC236}">
                <a16:creationId xmlns:a16="http://schemas.microsoft.com/office/drawing/2014/main" id="{2126C752-D014-4C09-917A-75017820FC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462" y="221456"/>
            <a:ext cx="1953710" cy="1112312"/>
          </a:xfrm>
          <a:prstGeom prst="rect">
            <a:avLst/>
          </a:prstGeom>
        </p:spPr>
      </p:pic>
    </p:spTree>
    <p:extLst>
      <p:ext uri="{BB962C8B-B14F-4D97-AF65-F5344CB8AC3E}">
        <p14:creationId xmlns:p14="http://schemas.microsoft.com/office/powerpoint/2010/main" val="2240500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DF6372D6-77CF-45F5-9297-0C7AF0F8D458}"/>
              </a:ext>
            </a:extLst>
          </p:cNvPr>
          <p:cNvSpPr/>
          <p:nvPr/>
        </p:nvSpPr>
        <p:spPr>
          <a:xfrm>
            <a:off x="0" y="757888"/>
            <a:ext cx="12181576" cy="4579143"/>
          </a:xfrm>
          <a:prstGeom prst="rect">
            <a:avLst/>
          </a:prstGeom>
          <a:solidFill>
            <a:srgbClr val="89D2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grpSp>
        <p:nvGrpSpPr>
          <p:cNvPr id="13" name="Grupp 12">
            <a:extLst>
              <a:ext uri="{FF2B5EF4-FFF2-40B4-BE49-F238E27FC236}">
                <a16:creationId xmlns:a16="http://schemas.microsoft.com/office/drawing/2014/main" id="{CDAB778C-AA13-44BE-8D4C-240A76503B2B}"/>
              </a:ext>
            </a:extLst>
          </p:cNvPr>
          <p:cNvGrpSpPr/>
          <p:nvPr/>
        </p:nvGrpSpPr>
        <p:grpSpPr>
          <a:xfrm>
            <a:off x="678341" y="910146"/>
            <a:ext cx="11880036" cy="3859231"/>
            <a:chOff x="678341" y="910146"/>
            <a:chExt cx="11880036" cy="3859231"/>
          </a:xfrm>
        </p:grpSpPr>
        <p:sp>
          <p:nvSpPr>
            <p:cNvPr id="5" name="textruta 4">
              <a:extLst>
                <a:ext uri="{FF2B5EF4-FFF2-40B4-BE49-F238E27FC236}">
                  <a16:creationId xmlns:a16="http://schemas.microsoft.com/office/drawing/2014/main" id="{F710265B-3D25-4B41-B967-6ABB592DD744}"/>
                </a:ext>
              </a:extLst>
            </p:cNvPr>
            <p:cNvSpPr txBox="1"/>
            <p:nvPr/>
          </p:nvSpPr>
          <p:spPr>
            <a:xfrm rot="21216006">
              <a:off x="760308" y="910146"/>
              <a:ext cx="2819640" cy="1569660"/>
            </a:xfrm>
            <a:prstGeom prst="rect">
              <a:avLst/>
            </a:prstGeom>
            <a:noFill/>
          </p:spPr>
          <p:txBody>
            <a:bodyPr wrap="square" rtlCol="0">
              <a:spAutoFit/>
            </a:bodyPr>
            <a:lstStyle/>
            <a:p>
              <a:r>
                <a:rPr lang="sv-SE" sz="9600" dirty="0">
                  <a:solidFill>
                    <a:srgbClr val="9CD8C8"/>
                  </a:solidFill>
                  <a:latin typeface="Arial Rounded MT Bold" panose="020F0704030504030204" pitchFamily="34" charset="0"/>
                </a:rPr>
                <a:t>137</a:t>
              </a:r>
            </a:p>
          </p:txBody>
        </p:sp>
        <p:sp>
          <p:nvSpPr>
            <p:cNvPr id="6" name="textruta 5">
              <a:extLst>
                <a:ext uri="{FF2B5EF4-FFF2-40B4-BE49-F238E27FC236}">
                  <a16:creationId xmlns:a16="http://schemas.microsoft.com/office/drawing/2014/main" id="{161F6929-FB5F-4C67-819A-F8971B1A7B4A}"/>
                </a:ext>
              </a:extLst>
            </p:cNvPr>
            <p:cNvSpPr txBox="1"/>
            <p:nvPr/>
          </p:nvSpPr>
          <p:spPr>
            <a:xfrm rot="20192982">
              <a:off x="3956031" y="2995752"/>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50</a:t>
              </a:r>
            </a:p>
          </p:txBody>
        </p:sp>
        <p:sp>
          <p:nvSpPr>
            <p:cNvPr id="7" name="textruta 6">
              <a:extLst>
                <a:ext uri="{FF2B5EF4-FFF2-40B4-BE49-F238E27FC236}">
                  <a16:creationId xmlns:a16="http://schemas.microsoft.com/office/drawing/2014/main" id="{D84AC0CE-0019-41DD-B3B8-926BBE56F758}"/>
                </a:ext>
              </a:extLst>
            </p:cNvPr>
            <p:cNvSpPr txBox="1"/>
            <p:nvPr/>
          </p:nvSpPr>
          <p:spPr>
            <a:xfrm rot="1293689">
              <a:off x="8733915" y="1412171"/>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86</a:t>
              </a:r>
            </a:p>
          </p:txBody>
        </p:sp>
        <p:sp>
          <p:nvSpPr>
            <p:cNvPr id="8" name="textruta 7">
              <a:extLst>
                <a:ext uri="{FF2B5EF4-FFF2-40B4-BE49-F238E27FC236}">
                  <a16:creationId xmlns:a16="http://schemas.microsoft.com/office/drawing/2014/main" id="{2191892E-3025-4608-9AAA-DDBEC8183C0C}"/>
                </a:ext>
              </a:extLst>
            </p:cNvPr>
            <p:cNvSpPr txBox="1"/>
            <p:nvPr/>
          </p:nvSpPr>
          <p:spPr>
            <a:xfrm rot="20649809">
              <a:off x="678341" y="319971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79</a:t>
              </a:r>
            </a:p>
          </p:txBody>
        </p:sp>
        <p:sp>
          <p:nvSpPr>
            <p:cNvPr id="9" name="textruta 8">
              <a:extLst>
                <a:ext uri="{FF2B5EF4-FFF2-40B4-BE49-F238E27FC236}">
                  <a16:creationId xmlns:a16="http://schemas.microsoft.com/office/drawing/2014/main" id="{64E31998-12AD-4B01-9C00-E3B87FF2229F}"/>
                </a:ext>
              </a:extLst>
            </p:cNvPr>
            <p:cNvSpPr txBox="1"/>
            <p:nvPr/>
          </p:nvSpPr>
          <p:spPr>
            <a:xfrm rot="20902057">
              <a:off x="5968016" y="910146"/>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39</a:t>
              </a:r>
            </a:p>
          </p:txBody>
        </p:sp>
        <p:sp>
          <p:nvSpPr>
            <p:cNvPr id="10" name="textruta 9">
              <a:extLst>
                <a:ext uri="{FF2B5EF4-FFF2-40B4-BE49-F238E27FC236}">
                  <a16:creationId xmlns:a16="http://schemas.microsoft.com/office/drawing/2014/main" id="{206525BB-33C8-4F73-91AB-3D306323019E}"/>
                </a:ext>
              </a:extLst>
            </p:cNvPr>
            <p:cNvSpPr txBox="1"/>
            <p:nvPr/>
          </p:nvSpPr>
          <p:spPr>
            <a:xfrm rot="21306627">
              <a:off x="6977490" y="319971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41</a:t>
              </a:r>
            </a:p>
          </p:txBody>
        </p:sp>
        <p:sp>
          <p:nvSpPr>
            <p:cNvPr id="11" name="textruta 10">
              <a:extLst>
                <a:ext uri="{FF2B5EF4-FFF2-40B4-BE49-F238E27FC236}">
                  <a16:creationId xmlns:a16="http://schemas.microsoft.com/office/drawing/2014/main" id="{7F08E13E-8E9F-4647-B7D9-706E8EEEAA0D}"/>
                </a:ext>
              </a:extLst>
            </p:cNvPr>
            <p:cNvSpPr txBox="1"/>
            <p:nvPr/>
          </p:nvSpPr>
          <p:spPr>
            <a:xfrm rot="222047">
              <a:off x="3269199" y="107645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25</a:t>
              </a:r>
            </a:p>
          </p:txBody>
        </p:sp>
        <p:sp>
          <p:nvSpPr>
            <p:cNvPr id="12" name="textruta 11">
              <a:extLst>
                <a:ext uri="{FF2B5EF4-FFF2-40B4-BE49-F238E27FC236}">
                  <a16:creationId xmlns:a16="http://schemas.microsoft.com/office/drawing/2014/main" id="{DDB577D6-19F9-41D9-ACDF-9C12C17C6647}"/>
                </a:ext>
              </a:extLst>
            </p:cNvPr>
            <p:cNvSpPr txBox="1"/>
            <p:nvPr/>
          </p:nvSpPr>
          <p:spPr>
            <a:xfrm rot="21306627">
              <a:off x="9738737" y="3164770"/>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9</a:t>
              </a:r>
            </a:p>
          </p:txBody>
        </p:sp>
      </p:grpSp>
      <p:sp>
        <p:nvSpPr>
          <p:cNvPr id="2" name="Rektangel 1">
            <a:extLst>
              <a:ext uri="{FF2B5EF4-FFF2-40B4-BE49-F238E27FC236}">
                <a16:creationId xmlns:a16="http://schemas.microsoft.com/office/drawing/2014/main" id="{07386818-B9E5-4F34-9356-F7AFD1C86ADE}"/>
              </a:ext>
            </a:extLst>
          </p:cNvPr>
          <p:cNvSpPr/>
          <p:nvPr/>
        </p:nvSpPr>
        <p:spPr>
          <a:xfrm>
            <a:off x="3088557" y="944304"/>
            <a:ext cx="6096000" cy="1015663"/>
          </a:xfrm>
          <a:prstGeom prst="rect">
            <a:avLst/>
          </a:prstGeom>
        </p:spPr>
        <p:txBody>
          <a:bodyPr>
            <a:spAutoFit/>
          </a:bodyPr>
          <a:lstStyle/>
          <a:p>
            <a:pPr algn="ctr"/>
            <a:r>
              <a:rPr lang="sv-SE" sz="2000" dirty="0">
                <a:latin typeface="&amp;quot"/>
              </a:rPr>
              <a:t>Nyfiken om vi tillsammans kan lösa er utmaning?</a:t>
            </a:r>
          </a:p>
          <a:p>
            <a:pPr algn="ctr"/>
            <a:endParaRPr lang="sv-SE" sz="2000" dirty="0">
              <a:latin typeface="&amp;quot"/>
            </a:endParaRPr>
          </a:p>
          <a:p>
            <a:pPr algn="ctr"/>
            <a:r>
              <a:rPr lang="sv-SE" sz="2000" dirty="0">
                <a:latin typeface="&amp;quot"/>
              </a:rPr>
              <a:t>Bara ett samtal kan hjälpa er på rätt väg</a:t>
            </a:r>
            <a:endParaRPr lang="sv-SE" sz="1200" dirty="0">
              <a:latin typeface="&amp;quot"/>
            </a:endParaRPr>
          </a:p>
        </p:txBody>
      </p:sp>
    </p:spTree>
    <p:extLst>
      <p:ext uri="{BB962C8B-B14F-4D97-AF65-F5344CB8AC3E}">
        <p14:creationId xmlns:p14="http://schemas.microsoft.com/office/powerpoint/2010/main" val="3491296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335400" y="2696057"/>
            <a:ext cx="7037726" cy="830997"/>
          </a:xfrm>
          <a:prstGeom prst="rect">
            <a:avLst/>
          </a:prstGeom>
        </p:spPr>
        <p:txBody>
          <a:bodyPr wrap="square">
            <a:spAutoFit/>
          </a:bodyPr>
          <a:lstStyle/>
          <a:p>
            <a:pPr algn="ctr"/>
            <a:r>
              <a:rPr lang="sv-SE" sz="2400" b="0" i="0" u="none" strike="noStrike" dirty="0">
                <a:effectLst/>
                <a:latin typeface="&amp;quot"/>
              </a:rPr>
              <a:t>Vi älskar att skapa de bästa lösningar till era affärsutmaningar där Excel kan göra stor skillnad. </a:t>
            </a:r>
          </a:p>
        </p:txBody>
      </p:sp>
      <p:sp>
        <p:nvSpPr>
          <p:cNvPr id="5" name="Rektangel 4">
            <a:extLst>
              <a:ext uri="{FF2B5EF4-FFF2-40B4-BE49-F238E27FC236}">
                <a16:creationId xmlns:a16="http://schemas.microsoft.com/office/drawing/2014/main" id="{4C0137B0-2117-4CAB-A503-7B11E9C97543}"/>
              </a:ext>
            </a:extLst>
          </p:cNvPr>
          <p:cNvSpPr/>
          <p:nvPr/>
        </p:nvSpPr>
        <p:spPr>
          <a:xfrm>
            <a:off x="5394040" y="1680394"/>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3019222"/>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Tree>
    <p:extLst>
      <p:ext uri="{BB962C8B-B14F-4D97-AF65-F5344CB8AC3E}">
        <p14:creationId xmlns:p14="http://schemas.microsoft.com/office/powerpoint/2010/main" val="10129158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ktangel 18">
            <a:extLst>
              <a:ext uri="{FF2B5EF4-FFF2-40B4-BE49-F238E27FC236}">
                <a16:creationId xmlns:a16="http://schemas.microsoft.com/office/drawing/2014/main" id="{7B9324DA-F4D2-416D-BAA7-EBF0BF59E3E0}"/>
              </a:ext>
            </a:extLst>
          </p:cNvPr>
          <p:cNvSpPr/>
          <p:nvPr/>
        </p:nvSpPr>
        <p:spPr>
          <a:xfrm>
            <a:off x="0" y="757887"/>
            <a:ext cx="12181576" cy="4579143"/>
          </a:xfrm>
          <a:prstGeom prst="rect">
            <a:avLst/>
          </a:prstGeom>
          <a:solidFill>
            <a:srgbClr val="89D2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grpSp>
        <p:nvGrpSpPr>
          <p:cNvPr id="77" name="Grupp 76">
            <a:extLst>
              <a:ext uri="{FF2B5EF4-FFF2-40B4-BE49-F238E27FC236}">
                <a16:creationId xmlns:a16="http://schemas.microsoft.com/office/drawing/2014/main" id="{9D7E2201-0CB2-4652-8F8C-D64266EC412E}"/>
              </a:ext>
            </a:extLst>
          </p:cNvPr>
          <p:cNvGrpSpPr/>
          <p:nvPr/>
        </p:nvGrpSpPr>
        <p:grpSpPr>
          <a:xfrm>
            <a:off x="678341" y="910146"/>
            <a:ext cx="11880036" cy="3859231"/>
            <a:chOff x="678341" y="910146"/>
            <a:chExt cx="11880036" cy="3859231"/>
          </a:xfrm>
        </p:grpSpPr>
        <p:sp>
          <p:nvSpPr>
            <p:cNvPr id="78" name="textruta 77">
              <a:extLst>
                <a:ext uri="{FF2B5EF4-FFF2-40B4-BE49-F238E27FC236}">
                  <a16:creationId xmlns:a16="http://schemas.microsoft.com/office/drawing/2014/main" id="{1F34FDBC-E39B-474F-9CFF-8FB84543AF47}"/>
                </a:ext>
              </a:extLst>
            </p:cNvPr>
            <p:cNvSpPr txBox="1"/>
            <p:nvPr/>
          </p:nvSpPr>
          <p:spPr>
            <a:xfrm rot="21216006">
              <a:off x="760308" y="910146"/>
              <a:ext cx="2819640" cy="1569660"/>
            </a:xfrm>
            <a:prstGeom prst="rect">
              <a:avLst/>
            </a:prstGeom>
            <a:noFill/>
          </p:spPr>
          <p:txBody>
            <a:bodyPr wrap="square" rtlCol="0">
              <a:spAutoFit/>
            </a:bodyPr>
            <a:lstStyle/>
            <a:p>
              <a:r>
                <a:rPr lang="sv-SE" sz="9600" dirty="0">
                  <a:solidFill>
                    <a:srgbClr val="9CD8C8"/>
                  </a:solidFill>
                  <a:latin typeface="Arial Rounded MT Bold" panose="020F0704030504030204" pitchFamily="34" charset="0"/>
                </a:rPr>
                <a:t>137</a:t>
              </a:r>
            </a:p>
          </p:txBody>
        </p:sp>
        <p:sp>
          <p:nvSpPr>
            <p:cNvPr id="79" name="textruta 78">
              <a:extLst>
                <a:ext uri="{FF2B5EF4-FFF2-40B4-BE49-F238E27FC236}">
                  <a16:creationId xmlns:a16="http://schemas.microsoft.com/office/drawing/2014/main" id="{FDBF3950-8093-41A4-B741-3F4769DB960E}"/>
                </a:ext>
              </a:extLst>
            </p:cNvPr>
            <p:cNvSpPr txBox="1"/>
            <p:nvPr/>
          </p:nvSpPr>
          <p:spPr>
            <a:xfrm rot="20192982">
              <a:off x="3956031" y="2995752"/>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50</a:t>
              </a:r>
            </a:p>
          </p:txBody>
        </p:sp>
        <p:sp>
          <p:nvSpPr>
            <p:cNvPr id="80" name="textruta 79">
              <a:extLst>
                <a:ext uri="{FF2B5EF4-FFF2-40B4-BE49-F238E27FC236}">
                  <a16:creationId xmlns:a16="http://schemas.microsoft.com/office/drawing/2014/main" id="{999688DF-3DF8-46BF-A456-8A05B859AE39}"/>
                </a:ext>
              </a:extLst>
            </p:cNvPr>
            <p:cNvSpPr txBox="1"/>
            <p:nvPr/>
          </p:nvSpPr>
          <p:spPr>
            <a:xfrm rot="1293689">
              <a:off x="8733915" y="1412171"/>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86</a:t>
              </a:r>
            </a:p>
          </p:txBody>
        </p:sp>
        <p:sp>
          <p:nvSpPr>
            <p:cNvPr id="81" name="textruta 80">
              <a:extLst>
                <a:ext uri="{FF2B5EF4-FFF2-40B4-BE49-F238E27FC236}">
                  <a16:creationId xmlns:a16="http://schemas.microsoft.com/office/drawing/2014/main" id="{CB4CB6D6-627C-4588-9A52-EE1B2E62F19A}"/>
                </a:ext>
              </a:extLst>
            </p:cNvPr>
            <p:cNvSpPr txBox="1"/>
            <p:nvPr/>
          </p:nvSpPr>
          <p:spPr>
            <a:xfrm rot="20649809">
              <a:off x="678341" y="319971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79</a:t>
              </a:r>
            </a:p>
          </p:txBody>
        </p:sp>
        <p:sp>
          <p:nvSpPr>
            <p:cNvPr id="82" name="textruta 81">
              <a:extLst>
                <a:ext uri="{FF2B5EF4-FFF2-40B4-BE49-F238E27FC236}">
                  <a16:creationId xmlns:a16="http://schemas.microsoft.com/office/drawing/2014/main" id="{E53E6587-ED2D-441A-A76F-AD8346FB429A}"/>
                </a:ext>
              </a:extLst>
            </p:cNvPr>
            <p:cNvSpPr txBox="1"/>
            <p:nvPr/>
          </p:nvSpPr>
          <p:spPr>
            <a:xfrm rot="20902057">
              <a:off x="5968016" y="910146"/>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39</a:t>
              </a:r>
            </a:p>
          </p:txBody>
        </p:sp>
        <p:sp>
          <p:nvSpPr>
            <p:cNvPr id="83" name="textruta 82">
              <a:extLst>
                <a:ext uri="{FF2B5EF4-FFF2-40B4-BE49-F238E27FC236}">
                  <a16:creationId xmlns:a16="http://schemas.microsoft.com/office/drawing/2014/main" id="{44A76C3E-AA4E-48AA-BBC2-F4478AB414BD}"/>
                </a:ext>
              </a:extLst>
            </p:cNvPr>
            <p:cNvSpPr txBox="1"/>
            <p:nvPr/>
          </p:nvSpPr>
          <p:spPr>
            <a:xfrm rot="21306627">
              <a:off x="6977490" y="319971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41</a:t>
              </a:r>
            </a:p>
          </p:txBody>
        </p:sp>
        <p:sp>
          <p:nvSpPr>
            <p:cNvPr id="84" name="textruta 83">
              <a:extLst>
                <a:ext uri="{FF2B5EF4-FFF2-40B4-BE49-F238E27FC236}">
                  <a16:creationId xmlns:a16="http://schemas.microsoft.com/office/drawing/2014/main" id="{09C40C80-FB27-415E-B284-AF034F2AB248}"/>
                </a:ext>
              </a:extLst>
            </p:cNvPr>
            <p:cNvSpPr txBox="1"/>
            <p:nvPr/>
          </p:nvSpPr>
          <p:spPr>
            <a:xfrm rot="222047">
              <a:off x="3269199" y="1076457"/>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25</a:t>
              </a:r>
            </a:p>
          </p:txBody>
        </p:sp>
        <p:sp>
          <p:nvSpPr>
            <p:cNvPr id="85" name="textruta 84">
              <a:extLst>
                <a:ext uri="{FF2B5EF4-FFF2-40B4-BE49-F238E27FC236}">
                  <a16:creationId xmlns:a16="http://schemas.microsoft.com/office/drawing/2014/main" id="{B1ED2943-F318-46A9-8E1C-28AEACA0423C}"/>
                </a:ext>
              </a:extLst>
            </p:cNvPr>
            <p:cNvSpPr txBox="1"/>
            <p:nvPr/>
          </p:nvSpPr>
          <p:spPr>
            <a:xfrm rot="21306627">
              <a:off x="9738737" y="3164770"/>
              <a:ext cx="2819640" cy="1569660"/>
            </a:xfrm>
            <a:prstGeom prst="rect">
              <a:avLst/>
            </a:prstGeom>
            <a:noFill/>
          </p:spPr>
          <p:txBody>
            <a:bodyPr wrap="square" rtlCol="0">
              <a:spAutoFit/>
            </a:bodyPr>
            <a:lstStyle/>
            <a:p>
              <a:pPr algn="ctr"/>
              <a:r>
                <a:rPr lang="sv-SE" sz="9600" dirty="0">
                  <a:solidFill>
                    <a:srgbClr val="9CD8C8"/>
                  </a:solidFill>
                  <a:latin typeface="Arial Rounded MT Bold" panose="020F0704030504030204" pitchFamily="34" charset="0"/>
                </a:rPr>
                <a:t>9</a:t>
              </a:r>
            </a:p>
          </p:txBody>
        </p:sp>
      </p:grpSp>
      <p:grpSp>
        <p:nvGrpSpPr>
          <p:cNvPr id="13" name="Grupp 12">
            <a:extLst>
              <a:ext uri="{FF2B5EF4-FFF2-40B4-BE49-F238E27FC236}">
                <a16:creationId xmlns:a16="http://schemas.microsoft.com/office/drawing/2014/main" id="{093B0F92-03DE-469E-A1C6-F31AE1E5CD6F}"/>
              </a:ext>
            </a:extLst>
          </p:cNvPr>
          <p:cNvGrpSpPr/>
          <p:nvPr/>
        </p:nvGrpSpPr>
        <p:grpSpPr>
          <a:xfrm>
            <a:off x="1343026" y="3865996"/>
            <a:ext cx="6052055" cy="2223177"/>
            <a:chOff x="1343026" y="3865996"/>
            <a:chExt cx="7075511" cy="2223177"/>
          </a:xfrm>
        </p:grpSpPr>
        <p:sp>
          <p:nvSpPr>
            <p:cNvPr id="5" name="Frihandsfigur: Form 4">
              <a:extLst>
                <a:ext uri="{FF2B5EF4-FFF2-40B4-BE49-F238E27FC236}">
                  <a16:creationId xmlns:a16="http://schemas.microsoft.com/office/drawing/2014/main" id="{DB3F5093-BE32-4E44-9CBF-BAF4B5D4669E}"/>
                </a:ext>
              </a:extLst>
            </p:cNvPr>
            <p:cNvSpPr/>
            <p:nvPr/>
          </p:nvSpPr>
          <p:spPr>
            <a:xfrm>
              <a:off x="1343026" y="3865996"/>
              <a:ext cx="7072312" cy="295275"/>
            </a:xfrm>
            <a:custGeom>
              <a:avLst/>
              <a:gdLst>
                <a:gd name="connsiteX0" fmla="*/ 7144 w 4886325"/>
                <a:gd name="connsiteY0" fmla="*/ 149163 h 295275"/>
                <a:gd name="connsiteX1" fmla="*/ 149163 w 4886325"/>
                <a:gd name="connsiteY1" fmla="*/ 291182 h 295275"/>
                <a:gd name="connsiteX2" fmla="*/ 4741925 w 4886325"/>
                <a:gd name="connsiteY2" fmla="*/ 291182 h 295275"/>
                <a:gd name="connsiteX3" fmla="*/ 4883944 w 4886325"/>
                <a:gd name="connsiteY3" fmla="*/ 149163 h 295275"/>
                <a:gd name="connsiteX4" fmla="*/ 4741925 w 4886325"/>
                <a:gd name="connsiteY4" fmla="*/ 7144 h 295275"/>
                <a:gd name="connsiteX5" fmla="*/ 149163 w 4886325"/>
                <a:gd name="connsiteY5" fmla="*/ 7144 h 295275"/>
                <a:gd name="connsiteX6" fmla="*/ 7144 w 4886325"/>
                <a:gd name="connsiteY6" fmla="*/ 149163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6325" h="295275">
                  <a:moveTo>
                    <a:pt x="7144" y="149163"/>
                  </a:moveTo>
                  <a:cubicBezTo>
                    <a:pt x="7144" y="227633"/>
                    <a:pt x="70731" y="291182"/>
                    <a:pt x="149163" y="291182"/>
                  </a:cubicBezTo>
                  <a:lnTo>
                    <a:pt x="4741925" y="291182"/>
                  </a:lnTo>
                  <a:cubicBezTo>
                    <a:pt x="4820357" y="291182"/>
                    <a:pt x="4883944" y="227595"/>
                    <a:pt x="4883944" y="149163"/>
                  </a:cubicBezTo>
                  <a:cubicBezTo>
                    <a:pt x="4883944" y="70731"/>
                    <a:pt x="4820357" y="7144"/>
                    <a:pt x="4741925" y="7144"/>
                  </a:cubicBezTo>
                  <a:lnTo>
                    <a:pt x="149163" y="7144"/>
                  </a:lnTo>
                  <a:cubicBezTo>
                    <a:pt x="70731" y="7144"/>
                    <a:pt x="7144" y="70731"/>
                    <a:pt x="7144" y="149163"/>
                  </a:cubicBezTo>
                  <a:close/>
                </a:path>
              </a:pathLst>
            </a:custGeom>
            <a:solidFill>
              <a:srgbClr val="FED89B"/>
            </a:solidFill>
            <a:ln w="9525" cap="flat">
              <a:noFill/>
              <a:prstDash val="solid"/>
              <a:miter/>
            </a:ln>
          </p:spPr>
          <p:txBody>
            <a:bodyPr rtlCol="0" anchor="ctr"/>
            <a:lstStyle/>
            <a:p>
              <a:endParaRPr lang="sv-SE"/>
            </a:p>
          </p:txBody>
        </p:sp>
        <p:sp>
          <p:nvSpPr>
            <p:cNvPr id="6" name="Frihandsfigur: Form 5">
              <a:extLst>
                <a:ext uri="{FF2B5EF4-FFF2-40B4-BE49-F238E27FC236}">
                  <a16:creationId xmlns:a16="http://schemas.microsoft.com/office/drawing/2014/main" id="{CAAF013F-CCD4-41E0-A063-DB32022F351C}"/>
                </a:ext>
              </a:extLst>
            </p:cNvPr>
            <p:cNvSpPr/>
            <p:nvPr/>
          </p:nvSpPr>
          <p:spPr>
            <a:xfrm>
              <a:off x="8018487" y="3865996"/>
              <a:ext cx="400050" cy="295275"/>
            </a:xfrm>
            <a:custGeom>
              <a:avLst/>
              <a:gdLst>
                <a:gd name="connsiteX0" fmla="*/ 252450 w 400050"/>
                <a:gd name="connsiteY0" fmla="*/ 7144 h 295275"/>
                <a:gd name="connsiteX1" fmla="*/ 7144 w 400050"/>
                <a:gd name="connsiteY1" fmla="*/ 7144 h 295275"/>
                <a:gd name="connsiteX2" fmla="*/ 149163 w 400050"/>
                <a:gd name="connsiteY2" fmla="*/ 149163 h 295275"/>
                <a:gd name="connsiteX3" fmla="*/ 7144 w 400050"/>
                <a:gd name="connsiteY3" fmla="*/ 291182 h 295275"/>
                <a:gd name="connsiteX4" fmla="*/ 252450 w 400050"/>
                <a:gd name="connsiteY4" fmla="*/ 291182 h 295275"/>
                <a:gd name="connsiteX5" fmla="*/ 394469 w 400050"/>
                <a:gd name="connsiteY5" fmla="*/ 149163 h 295275"/>
                <a:gd name="connsiteX6" fmla="*/ 252450 w 400050"/>
                <a:gd name="connsiteY6" fmla="*/ 7144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050" h="295275">
                  <a:moveTo>
                    <a:pt x="252450" y="7144"/>
                  </a:moveTo>
                  <a:lnTo>
                    <a:pt x="7144" y="7144"/>
                  </a:lnTo>
                  <a:cubicBezTo>
                    <a:pt x="85576" y="7144"/>
                    <a:pt x="149163" y="70768"/>
                    <a:pt x="149163" y="149163"/>
                  </a:cubicBezTo>
                  <a:cubicBezTo>
                    <a:pt x="149163" y="227633"/>
                    <a:pt x="85576" y="291182"/>
                    <a:pt x="7144" y="291182"/>
                  </a:cubicBezTo>
                  <a:lnTo>
                    <a:pt x="252450" y="291182"/>
                  </a:lnTo>
                  <a:cubicBezTo>
                    <a:pt x="330882" y="291182"/>
                    <a:pt x="394469" y="227595"/>
                    <a:pt x="394469" y="149163"/>
                  </a:cubicBezTo>
                  <a:cubicBezTo>
                    <a:pt x="394469" y="70731"/>
                    <a:pt x="330882" y="7144"/>
                    <a:pt x="252450" y="7144"/>
                  </a:cubicBezTo>
                  <a:close/>
                </a:path>
              </a:pathLst>
            </a:custGeom>
            <a:solidFill>
              <a:srgbClr val="D69E5B"/>
            </a:solidFill>
            <a:ln w="9525" cap="flat">
              <a:noFill/>
              <a:prstDash val="solid"/>
              <a:miter/>
            </a:ln>
          </p:spPr>
          <p:txBody>
            <a:bodyPr rtlCol="0" anchor="ctr"/>
            <a:lstStyle/>
            <a:p>
              <a:endParaRPr lang="sv-SE"/>
            </a:p>
          </p:txBody>
        </p:sp>
        <p:sp>
          <p:nvSpPr>
            <p:cNvPr id="7" name="Frihandsfigur: Form 6">
              <a:extLst>
                <a:ext uri="{FF2B5EF4-FFF2-40B4-BE49-F238E27FC236}">
                  <a16:creationId xmlns:a16="http://schemas.microsoft.com/office/drawing/2014/main" id="{054BB2D8-11C4-4F48-8550-2E705EA8A3D0}"/>
                </a:ext>
              </a:extLst>
            </p:cNvPr>
            <p:cNvSpPr/>
            <p:nvPr/>
          </p:nvSpPr>
          <p:spPr>
            <a:xfrm>
              <a:off x="1773101" y="4069873"/>
              <a:ext cx="5977868" cy="2019300"/>
            </a:xfrm>
            <a:custGeom>
              <a:avLst/>
              <a:gdLst>
                <a:gd name="connsiteX0" fmla="*/ 4142891 w 4162425"/>
                <a:gd name="connsiteY0" fmla="*/ 2014389 h 2019300"/>
                <a:gd name="connsiteX1" fmla="*/ 3946364 w 4162425"/>
                <a:gd name="connsiteY1" fmla="*/ 2014389 h 2019300"/>
                <a:gd name="connsiteX2" fmla="*/ 3926793 w 4162425"/>
                <a:gd name="connsiteY2" fmla="*/ 1996269 h 2019300"/>
                <a:gd name="connsiteX3" fmla="*/ 3773760 w 4162425"/>
                <a:gd name="connsiteY3" fmla="*/ 7144 h 2019300"/>
                <a:gd name="connsiteX4" fmla="*/ 4162537 w 4162425"/>
                <a:gd name="connsiteY4" fmla="*/ 7144 h 2019300"/>
                <a:gd name="connsiteX5" fmla="*/ 4162537 w 4162425"/>
                <a:gd name="connsiteY5" fmla="*/ 1994781 h 2019300"/>
                <a:gd name="connsiteX6" fmla="*/ 4142891 w 4162425"/>
                <a:gd name="connsiteY6" fmla="*/ 2014389 h 2019300"/>
                <a:gd name="connsiteX7" fmla="*/ 26752 w 4162425"/>
                <a:gd name="connsiteY7" fmla="*/ 2014389 h 2019300"/>
                <a:gd name="connsiteX8" fmla="*/ 223279 w 4162425"/>
                <a:gd name="connsiteY8" fmla="*/ 2014389 h 2019300"/>
                <a:gd name="connsiteX9" fmla="*/ 242850 w 4162425"/>
                <a:gd name="connsiteY9" fmla="*/ 1996269 h 2019300"/>
                <a:gd name="connsiteX10" fmla="*/ 395883 w 4162425"/>
                <a:gd name="connsiteY10" fmla="*/ 7144 h 2019300"/>
                <a:gd name="connsiteX11" fmla="*/ 7144 w 4162425"/>
                <a:gd name="connsiteY11" fmla="*/ 7144 h 2019300"/>
                <a:gd name="connsiteX12" fmla="*/ 7144 w 4162425"/>
                <a:gd name="connsiteY12" fmla="*/ 1994781 h 2019300"/>
                <a:gd name="connsiteX13" fmla="*/ 26752 w 4162425"/>
                <a:gd name="connsiteY13" fmla="*/ 2014389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2425" h="2019300">
                  <a:moveTo>
                    <a:pt x="4142891" y="2014389"/>
                  </a:moveTo>
                  <a:lnTo>
                    <a:pt x="3946364" y="2014389"/>
                  </a:lnTo>
                  <a:cubicBezTo>
                    <a:pt x="3936095" y="2014389"/>
                    <a:pt x="3927574" y="2006501"/>
                    <a:pt x="3926793" y="1996269"/>
                  </a:cubicBezTo>
                  <a:lnTo>
                    <a:pt x="3773760" y="7144"/>
                  </a:lnTo>
                  <a:lnTo>
                    <a:pt x="4162537" y="7144"/>
                  </a:lnTo>
                  <a:lnTo>
                    <a:pt x="4162537" y="1994781"/>
                  </a:lnTo>
                  <a:cubicBezTo>
                    <a:pt x="4162500" y="2005608"/>
                    <a:pt x="4153719" y="2014389"/>
                    <a:pt x="4142891" y="2014389"/>
                  </a:cubicBezTo>
                  <a:close/>
                  <a:moveTo>
                    <a:pt x="26752" y="2014389"/>
                  </a:moveTo>
                  <a:lnTo>
                    <a:pt x="223279" y="2014389"/>
                  </a:lnTo>
                  <a:cubicBezTo>
                    <a:pt x="233549" y="2014389"/>
                    <a:pt x="242069" y="2006501"/>
                    <a:pt x="242850" y="1996269"/>
                  </a:cubicBezTo>
                  <a:lnTo>
                    <a:pt x="395883" y="7144"/>
                  </a:lnTo>
                  <a:lnTo>
                    <a:pt x="7144" y="7144"/>
                  </a:lnTo>
                  <a:lnTo>
                    <a:pt x="7144" y="1994781"/>
                  </a:lnTo>
                  <a:cubicBezTo>
                    <a:pt x="7144" y="2005608"/>
                    <a:pt x="15925" y="2014389"/>
                    <a:pt x="26752" y="2014389"/>
                  </a:cubicBezTo>
                  <a:close/>
                </a:path>
              </a:pathLst>
            </a:custGeom>
            <a:solidFill>
              <a:srgbClr val="FED89B"/>
            </a:solidFill>
            <a:ln w="9525" cap="flat">
              <a:noFill/>
              <a:prstDash val="solid"/>
              <a:miter/>
            </a:ln>
          </p:spPr>
          <p:txBody>
            <a:bodyPr rtlCol="0" anchor="ctr"/>
            <a:lstStyle/>
            <a:p>
              <a:endParaRPr lang="sv-SE"/>
            </a:p>
          </p:txBody>
        </p:sp>
        <p:sp>
          <p:nvSpPr>
            <p:cNvPr id="8" name="Frihandsfigur: Form 7">
              <a:extLst>
                <a:ext uri="{FF2B5EF4-FFF2-40B4-BE49-F238E27FC236}">
                  <a16:creationId xmlns:a16="http://schemas.microsoft.com/office/drawing/2014/main" id="{7B3A43CD-C240-4151-B577-4398DC9FCEE1}"/>
                </a:ext>
              </a:extLst>
            </p:cNvPr>
            <p:cNvSpPr/>
            <p:nvPr/>
          </p:nvSpPr>
          <p:spPr>
            <a:xfrm>
              <a:off x="7656351" y="4150034"/>
              <a:ext cx="400050" cy="228600"/>
            </a:xfrm>
            <a:custGeom>
              <a:avLst/>
              <a:gdLst>
                <a:gd name="connsiteX0" fmla="*/ 24110 w 400050"/>
                <a:gd name="connsiteY0" fmla="*/ 227930 h 228600"/>
                <a:gd name="connsiteX1" fmla="*/ 395883 w 400050"/>
                <a:gd name="connsiteY1" fmla="*/ 227930 h 228600"/>
                <a:gd name="connsiteX2" fmla="*/ 395883 w 400050"/>
                <a:gd name="connsiteY2" fmla="*/ 7144 h 228600"/>
                <a:gd name="connsiteX3" fmla="*/ 7144 w 400050"/>
                <a:gd name="connsiteY3" fmla="*/ 7144 h 228600"/>
              </a:gdLst>
              <a:ahLst/>
              <a:cxnLst>
                <a:cxn ang="0">
                  <a:pos x="connsiteX0" y="connsiteY0"/>
                </a:cxn>
                <a:cxn ang="0">
                  <a:pos x="connsiteX1" y="connsiteY1"/>
                </a:cxn>
                <a:cxn ang="0">
                  <a:pos x="connsiteX2" y="connsiteY2"/>
                </a:cxn>
                <a:cxn ang="0">
                  <a:pos x="connsiteX3" y="connsiteY3"/>
                </a:cxn>
              </a:cxnLst>
              <a:rect l="l" t="t" r="r" b="b"/>
              <a:pathLst>
                <a:path w="400050" h="228600">
                  <a:moveTo>
                    <a:pt x="24110" y="227930"/>
                  </a:moveTo>
                  <a:lnTo>
                    <a:pt x="395883" y="227930"/>
                  </a:lnTo>
                  <a:lnTo>
                    <a:pt x="395883" y="7144"/>
                  </a:lnTo>
                  <a:lnTo>
                    <a:pt x="7144" y="7144"/>
                  </a:lnTo>
                  <a:close/>
                </a:path>
              </a:pathLst>
            </a:custGeom>
            <a:solidFill>
              <a:srgbClr val="D69E5B"/>
            </a:solidFill>
            <a:ln w="9525" cap="flat">
              <a:noFill/>
              <a:prstDash val="solid"/>
              <a:miter/>
            </a:ln>
          </p:spPr>
          <p:txBody>
            <a:bodyPr rtlCol="0" anchor="ctr"/>
            <a:lstStyle/>
            <a:p>
              <a:endParaRPr lang="sv-SE"/>
            </a:p>
          </p:txBody>
        </p:sp>
        <p:sp>
          <p:nvSpPr>
            <p:cNvPr id="9" name="Frihandsfigur: Form 8">
              <a:extLst>
                <a:ext uri="{FF2B5EF4-FFF2-40B4-BE49-F238E27FC236}">
                  <a16:creationId xmlns:a16="http://schemas.microsoft.com/office/drawing/2014/main" id="{AE18D66E-AA90-48E6-903D-740779143DCE}"/>
                </a:ext>
              </a:extLst>
            </p:cNvPr>
            <p:cNvSpPr/>
            <p:nvPr/>
          </p:nvSpPr>
          <p:spPr>
            <a:xfrm>
              <a:off x="1569877" y="4113963"/>
              <a:ext cx="400050" cy="228600"/>
            </a:xfrm>
            <a:custGeom>
              <a:avLst/>
              <a:gdLst>
                <a:gd name="connsiteX0" fmla="*/ 7144 w 400050"/>
                <a:gd name="connsiteY0" fmla="*/ 227930 h 228600"/>
                <a:gd name="connsiteX1" fmla="*/ 378916 w 400050"/>
                <a:gd name="connsiteY1" fmla="*/ 227930 h 228600"/>
                <a:gd name="connsiteX2" fmla="*/ 395883 w 400050"/>
                <a:gd name="connsiteY2" fmla="*/ 7144 h 228600"/>
                <a:gd name="connsiteX3" fmla="*/ 7144 w 400050"/>
                <a:gd name="connsiteY3" fmla="*/ 7144 h 228600"/>
              </a:gdLst>
              <a:ahLst/>
              <a:cxnLst>
                <a:cxn ang="0">
                  <a:pos x="connsiteX0" y="connsiteY0"/>
                </a:cxn>
                <a:cxn ang="0">
                  <a:pos x="connsiteX1" y="connsiteY1"/>
                </a:cxn>
                <a:cxn ang="0">
                  <a:pos x="connsiteX2" y="connsiteY2"/>
                </a:cxn>
                <a:cxn ang="0">
                  <a:pos x="connsiteX3" y="connsiteY3"/>
                </a:cxn>
              </a:cxnLst>
              <a:rect l="l" t="t" r="r" b="b"/>
              <a:pathLst>
                <a:path w="400050" h="228600">
                  <a:moveTo>
                    <a:pt x="7144" y="227930"/>
                  </a:moveTo>
                  <a:lnTo>
                    <a:pt x="378916" y="227930"/>
                  </a:lnTo>
                  <a:lnTo>
                    <a:pt x="395883" y="7144"/>
                  </a:lnTo>
                  <a:lnTo>
                    <a:pt x="7144" y="7144"/>
                  </a:lnTo>
                  <a:close/>
                </a:path>
              </a:pathLst>
            </a:custGeom>
            <a:solidFill>
              <a:srgbClr val="D69E5B"/>
            </a:solidFill>
            <a:ln w="9525" cap="flat">
              <a:noFill/>
              <a:prstDash val="solid"/>
              <a:miter/>
            </a:ln>
          </p:spPr>
          <p:txBody>
            <a:bodyPr rtlCol="0" anchor="ctr"/>
            <a:lstStyle/>
            <a:p>
              <a:endParaRPr lang="sv-SE"/>
            </a:p>
          </p:txBody>
        </p:sp>
      </p:grpSp>
      <p:grpSp>
        <p:nvGrpSpPr>
          <p:cNvPr id="10" name="Grupp 9">
            <a:extLst>
              <a:ext uri="{FF2B5EF4-FFF2-40B4-BE49-F238E27FC236}">
                <a16:creationId xmlns:a16="http://schemas.microsoft.com/office/drawing/2014/main" id="{5CFBFD3C-BCB2-4305-84CC-6516727EC6C3}"/>
              </a:ext>
            </a:extLst>
          </p:cNvPr>
          <p:cNvGrpSpPr/>
          <p:nvPr/>
        </p:nvGrpSpPr>
        <p:grpSpPr>
          <a:xfrm>
            <a:off x="5982872" y="3230915"/>
            <a:ext cx="793812" cy="638175"/>
            <a:chOff x="8173603" y="661671"/>
            <a:chExt cx="793812" cy="638175"/>
          </a:xfrm>
          <a:solidFill>
            <a:srgbClr val="1E7445"/>
          </a:solidFill>
        </p:grpSpPr>
        <p:sp>
          <p:nvSpPr>
            <p:cNvPr id="11" name="Frihandsfigur: Form 10">
              <a:extLst>
                <a:ext uri="{FF2B5EF4-FFF2-40B4-BE49-F238E27FC236}">
                  <a16:creationId xmlns:a16="http://schemas.microsoft.com/office/drawing/2014/main" id="{8151C6A6-A7BF-40F6-837F-22DAC9E4371F}"/>
                </a:ext>
              </a:extLst>
            </p:cNvPr>
            <p:cNvSpPr/>
            <p:nvPr/>
          </p:nvSpPr>
          <p:spPr>
            <a:xfrm>
              <a:off x="8548315" y="744085"/>
              <a:ext cx="419100" cy="409575"/>
            </a:xfrm>
            <a:custGeom>
              <a:avLst/>
              <a:gdLst>
                <a:gd name="connsiteX0" fmla="*/ 213940 w 419100"/>
                <a:gd name="connsiteY0" fmla="*/ 405371 h 409575"/>
                <a:gd name="connsiteX1" fmla="*/ 69056 w 419100"/>
                <a:gd name="connsiteY1" fmla="*/ 405371 h 409575"/>
                <a:gd name="connsiteX2" fmla="*/ 7144 w 419100"/>
                <a:gd name="connsiteY2" fmla="*/ 343458 h 409575"/>
                <a:gd name="connsiteX3" fmla="*/ 69056 w 419100"/>
                <a:gd name="connsiteY3" fmla="*/ 281546 h 409575"/>
                <a:gd name="connsiteX4" fmla="*/ 213940 w 419100"/>
                <a:gd name="connsiteY4" fmla="*/ 281546 h 409575"/>
                <a:gd name="connsiteX5" fmla="*/ 289247 w 419100"/>
                <a:gd name="connsiteY5" fmla="*/ 206276 h 409575"/>
                <a:gd name="connsiteX6" fmla="*/ 213940 w 419100"/>
                <a:gd name="connsiteY6" fmla="*/ 130969 h 409575"/>
                <a:gd name="connsiteX7" fmla="*/ 69056 w 419100"/>
                <a:gd name="connsiteY7" fmla="*/ 130969 h 409575"/>
                <a:gd name="connsiteX8" fmla="*/ 7144 w 419100"/>
                <a:gd name="connsiteY8" fmla="*/ 69056 h 409575"/>
                <a:gd name="connsiteX9" fmla="*/ 69056 w 419100"/>
                <a:gd name="connsiteY9" fmla="*/ 7144 h 409575"/>
                <a:gd name="connsiteX10" fmla="*/ 213940 w 419100"/>
                <a:gd name="connsiteY10" fmla="*/ 7144 h 409575"/>
                <a:gd name="connsiteX11" fmla="*/ 413072 w 419100"/>
                <a:gd name="connsiteY11" fmla="*/ 206276 h 409575"/>
                <a:gd name="connsiteX12" fmla="*/ 213940 w 419100"/>
                <a:gd name="connsiteY12" fmla="*/ 40537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100" h="409575">
                  <a:moveTo>
                    <a:pt x="213940" y="405371"/>
                  </a:moveTo>
                  <a:lnTo>
                    <a:pt x="69056" y="405371"/>
                  </a:lnTo>
                  <a:cubicBezTo>
                    <a:pt x="34863" y="405371"/>
                    <a:pt x="7144" y="377689"/>
                    <a:pt x="7144" y="343458"/>
                  </a:cubicBezTo>
                  <a:cubicBezTo>
                    <a:pt x="7144" y="309265"/>
                    <a:pt x="34863" y="281546"/>
                    <a:pt x="69056" y="281546"/>
                  </a:cubicBezTo>
                  <a:lnTo>
                    <a:pt x="213940" y="281546"/>
                  </a:lnTo>
                  <a:cubicBezTo>
                    <a:pt x="255463" y="281546"/>
                    <a:pt x="289247" y="247799"/>
                    <a:pt x="289247" y="206276"/>
                  </a:cubicBezTo>
                  <a:cubicBezTo>
                    <a:pt x="289247" y="164753"/>
                    <a:pt x="255463" y="130969"/>
                    <a:pt x="213940" y="130969"/>
                  </a:cubicBezTo>
                  <a:lnTo>
                    <a:pt x="69056" y="130969"/>
                  </a:lnTo>
                  <a:cubicBezTo>
                    <a:pt x="34863" y="130969"/>
                    <a:pt x="7144" y="103250"/>
                    <a:pt x="7144" y="69056"/>
                  </a:cubicBezTo>
                  <a:cubicBezTo>
                    <a:pt x="7144" y="34863"/>
                    <a:pt x="34863" y="7144"/>
                    <a:pt x="69056" y="7144"/>
                  </a:cubicBezTo>
                  <a:lnTo>
                    <a:pt x="213940" y="7144"/>
                  </a:lnTo>
                  <a:cubicBezTo>
                    <a:pt x="323738" y="7144"/>
                    <a:pt x="413072" y="96478"/>
                    <a:pt x="413072" y="206276"/>
                  </a:cubicBezTo>
                  <a:cubicBezTo>
                    <a:pt x="413072" y="316074"/>
                    <a:pt x="323738" y="405371"/>
                    <a:pt x="213940" y="405371"/>
                  </a:cubicBezTo>
                  <a:close/>
                </a:path>
              </a:pathLst>
            </a:custGeom>
            <a:solidFill>
              <a:srgbClr val="135432"/>
            </a:solidFill>
            <a:ln w="9525" cap="flat">
              <a:noFill/>
              <a:prstDash val="solid"/>
              <a:miter/>
            </a:ln>
          </p:spPr>
          <p:txBody>
            <a:bodyPr rtlCol="0" anchor="ctr"/>
            <a:lstStyle/>
            <a:p>
              <a:endParaRPr lang="sv-SE"/>
            </a:p>
          </p:txBody>
        </p:sp>
        <p:sp>
          <p:nvSpPr>
            <p:cNvPr id="12" name="Frihandsfigur: Form 11">
              <a:extLst>
                <a:ext uri="{FF2B5EF4-FFF2-40B4-BE49-F238E27FC236}">
                  <a16:creationId xmlns:a16="http://schemas.microsoft.com/office/drawing/2014/main" id="{BCD2BA33-754B-448F-9C1B-724782A0D55F}"/>
                </a:ext>
              </a:extLst>
            </p:cNvPr>
            <p:cNvSpPr/>
            <p:nvPr/>
          </p:nvSpPr>
          <p:spPr>
            <a:xfrm>
              <a:off x="8173603" y="661671"/>
              <a:ext cx="476250" cy="638175"/>
            </a:xfrm>
            <a:custGeom>
              <a:avLst/>
              <a:gdLst>
                <a:gd name="connsiteX0" fmla="*/ 30621 w 476250"/>
                <a:gd name="connsiteY0" fmla="*/ 7144 h 638175"/>
                <a:gd name="connsiteX1" fmla="*/ 449721 w 476250"/>
                <a:gd name="connsiteY1" fmla="*/ 7144 h 638175"/>
                <a:gd name="connsiteX2" fmla="*/ 473199 w 476250"/>
                <a:gd name="connsiteY2" fmla="*/ 30659 h 638175"/>
                <a:gd name="connsiteX3" fmla="*/ 473199 w 476250"/>
                <a:gd name="connsiteY3" fmla="*/ 481199 h 638175"/>
                <a:gd name="connsiteX4" fmla="*/ 317004 w 476250"/>
                <a:gd name="connsiteY4" fmla="*/ 637394 h 638175"/>
                <a:gd name="connsiteX5" fmla="*/ 163339 w 476250"/>
                <a:gd name="connsiteY5" fmla="*/ 637394 h 638175"/>
                <a:gd name="connsiteX6" fmla="*/ 7144 w 476250"/>
                <a:gd name="connsiteY6" fmla="*/ 481199 h 638175"/>
                <a:gd name="connsiteX7" fmla="*/ 7144 w 476250"/>
                <a:gd name="connsiteY7" fmla="*/ 30659 h 638175"/>
                <a:gd name="connsiteX8" fmla="*/ 30621 w 476250"/>
                <a:gd name="connsiteY8" fmla="*/ 7144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638175">
                  <a:moveTo>
                    <a:pt x="30621" y="7144"/>
                  </a:moveTo>
                  <a:lnTo>
                    <a:pt x="449721" y="7144"/>
                  </a:lnTo>
                  <a:cubicBezTo>
                    <a:pt x="462707" y="7144"/>
                    <a:pt x="473199" y="17673"/>
                    <a:pt x="473199" y="30659"/>
                  </a:cubicBezTo>
                  <a:lnTo>
                    <a:pt x="473199" y="481199"/>
                  </a:lnTo>
                  <a:cubicBezTo>
                    <a:pt x="473199" y="567482"/>
                    <a:pt x="403287" y="637394"/>
                    <a:pt x="317004" y="637394"/>
                  </a:cubicBezTo>
                  <a:lnTo>
                    <a:pt x="163339" y="637394"/>
                  </a:lnTo>
                  <a:cubicBezTo>
                    <a:pt x="77056" y="637394"/>
                    <a:pt x="7144" y="567482"/>
                    <a:pt x="7144" y="481199"/>
                  </a:cubicBezTo>
                  <a:lnTo>
                    <a:pt x="7144" y="30659"/>
                  </a:lnTo>
                  <a:cubicBezTo>
                    <a:pt x="7144" y="17673"/>
                    <a:pt x="17636" y="7144"/>
                    <a:pt x="30621" y="7144"/>
                  </a:cubicBezTo>
                  <a:close/>
                </a:path>
              </a:pathLst>
            </a:custGeom>
            <a:grpFill/>
            <a:ln w="9525" cap="flat">
              <a:noFill/>
              <a:prstDash val="solid"/>
              <a:miter/>
            </a:ln>
          </p:spPr>
          <p:txBody>
            <a:bodyPr rtlCol="0" anchor="ctr"/>
            <a:lstStyle/>
            <a:p>
              <a:endParaRPr lang="sv-SE"/>
            </a:p>
          </p:txBody>
        </p:sp>
      </p:grpSp>
      <p:pic>
        <p:nvPicPr>
          <p:cNvPr id="17" name="Bild 16">
            <a:extLst>
              <a:ext uri="{FF2B5EF4-FFF2-40B4-BE49-F238E27FC236}">
                <a16:creationId xmlns:a16="http://schemas.microsoft.com/office/drawing/2014/main" id="{AC26FD08-4089-4BEC-BE0B-0A29E9A5CD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67669" y="990600"/>
            <a:ext cx="3159434" cy="3159434"/>
          </a:xfrm>
          <a:prstGeom prst="rect">
            <a:avLst/>
          </a:prstGeom>
        </p:spPr>
      </p:pic>
      <p:pic>
        <p:nvPicPr>
          <p:cNvPr id="4" name="Bildobjekt 3">
            <a:extLst>
              <a:ext uri="{FF2B5EF4-FFF2-40B4-BE49-F238E27FC236}">
                <a16:creationId xmlns:a16="http://schemas.microsoft.com/office/drawing/2014/main" id="{64B5D1C9-2F72-48D5-AF06-B150BB63E38B}"/>
              </a:ext>
            </a:extLst>
          </p:cNvPr>
          <p:cNvPicPr>
            <a:picLocks noChangeAspect="1"/>
          </p:cNvPicPr>
          <p:nvPr/>
        </p:nvPicPr>
        <p:blipFill>
          <a:blip r:embed="rId4"/>
          <a:stretch>
            <a:fillRect/>
          </a:stretch>
        </p:blipFill>
        <p:spPr>
          <a:xfrm>
            <a:off x="1621631" y="1400175"/>
            <a:ext cx="2857500" cy="1528764"/>
          </a:xfrm>
          <a:prstGeom prst="rect">
            <a:avLst/>
          </a:prstGeom>
        </p:spPr>
      </p:pic>
      <p:sp>
        <p:nvSpPr>
          <p:cNvPr id="18" name="Rektangel 17">
            <a:extLst>
              <a:ext uri="{FF2B5EF4-FFF2-40B4-BE49-F238E27FC236}">
                <a16:creationId xmlns:a16="http://schemas.microsoft.com/office/drawing/2014/main" id="{86C7FFA0-4FB0-40F5-9D64-688CDFC113A8}"/>
              </a:ext>
            </a:extLst>
          </p:cNvPr>
          <p:cNvSpPr/>
          <p:nvPr/>
        </p:nvSpPr>
        <p:spPr>
          <a:xfrm>
            <a:off x="5520397" y="1188636"/>
            <a:ext cx="1148749" cy="1578769"/>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1" name="Rektangel 20">
            <a:extLst>
              <a:ext uri="{FF2B5EF4-FFF2-40B4-BE49-F238E27FC236}">
                <a16:creationId xmlns:a16="http://schemas.microsoft.com/office/drawing/2014/main" id="{D5B8B3E2-D6B5-4C2A-B2E9-1AE29EDDBE0F}"/>
              </a:ext>
            </a:extLst>
          </p:cNvPr>
          <p:cNvSpPr/>
          <p:nvPr/>
        </p:nvSpPr>
        <p:spPr>
          <a:xfrm>
            <a:off x="5451341" y="1112436"/>
            <a:ext cx="1148749" cy="157876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2" name="Ellips 21">
            <a:extLst>
              <a:ext uri="{FF2B5EF4-FFF2-40B4-BE49-F238E27FC236}">
                <a16:creationId xmlns:a16="http://schemas.microsoft.com/office/drawing/2014/main" id="{8172641F-B40D-43B0-95FF-8F265AC27B25}"/>
              </a:ext>
            </a:extLst>
          </p:cNvPr>
          <p:cNvSpPr/>
          <p:nvPr/>
        </p:nvSpPr>
        <p:spPr>
          <a:xfrm>
            <a:off x="5975379" y="1075982"/>
            <a:ext cx="100672" cy="10715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3" name="Rektangel 22">
            <a:extLst>
              <a:ext uri="{FF2B5EF4-FFF2-40B4-BE49-F238E27FC236}">
                <a16:creationId xmlns:a16="http://schemas.microsoft.com/office/drawing/2014/main" id="{E4C16D36-ACD1-4AC9-B4AD-212371F2CED9}"/>
              </a:ext>
            </a:extLst>
          </p:cNvPr>
          <p:cNvSpPr/>
          <p:nvPr/>
        </p:nvSpPr>
        <p:spPr>
          <a:xfrm>
            <a:off x="6997259" y="1188636"/>
            <a:ext cx="1148749" cy="1578769"/>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Rektangel 23">
            <a:extLst>
              <a:ext uri="{FF2B5EF4-FFF2-40B4-BE49-F238E27FC236}">
                <a16:creationId xmlns:a16="http://schemas.microsoft.com/office/drawing/2014/main" id="{0F662382-F963-4E54-931C-E9D0EEE1F057}"/>
              </a:ext>
            </a:extLst>
          </p:cNvPr>
          <p:cNvSpPr/>
          <p:nvPr/>
        </p:nvSpPr>
        <p:spPr>
          <a:xfrm>
            <a:off x="6928203" y="1112436"/>
            <a:ext cx="1148749" cy="157876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5" name="Ellips 24">
            <a:extLst>
              <a:ext uri="{FF2B5EF4-FFF2-40B4-BE49-F238E27FC236}">
                <a16:creationId xmlns:a16="http://schemas.microsoft.com/office/drawing/2014/main" id="{B7728525-D0DA-4708-83C8-0AF5CC7B22AC}"/>
              </a:ext>
            </a:extLst>
          </p:cNvPr>
          <p:cNvSpPr/>
          <p:nvPr/>
        </p:nvSpPr>
        <p:spPr>
          <a:xfrm>
            <a:off x="7452241" y="1075982"/>
            <a:ext cx="100672" cy="10715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26" name="Grupp 25">
            <a:extLst>
              <a:ext uri="{FF2B5EF4-FFF2-40B4-BE49-F238E27FC236}">
                <a16:creationId xmlns:a16="http://schemas.microsoft.com/office/drawing/2014/main" id="{B43176D5-D4EB-490F-BC1D-7EB49A389596}"/>
              </a:ext>
            </a:extLst>
          </p:cNvPr>
          <p:cNvGrpSpPr/>
          <p:nvPr/>
        </p:nvGrpSpPr>
        <p:grpSpPr>
          <a:xfrm>
            <a:off x="2813155" y="2133415"/>
            <a:ext cx="506549" cy="511576"/>
            <a:chOff x="2571749" y="1493043"/>
            <a:chExt cx="1440000" cy="1440000"/>
          </a:xfrm>
        </p:grpSpPr>
        <p:sp>
          <p:nvSpPr>
            <p:cNvPr id="27" name="Cirkel: ihålig 26">
              <a:extLst>
                <a:ext uri="{FF2B5EF4-FFF2-40B4-BE49-F238E27FC236}">
                  <a16:creationId xmlns:a16="http://schemas.microsoft.com/office/drawing/2014/main" id="{6E581074-9764-4A94-A8C5-23526246CA34}"/>
                </a:ext>
              </a:extLst>
            </p:cNvPr>
            <p:cNvSpPr/>
            <p:nvPr/>
          </p:nvSpPr>
          <p:spPr>
            <a:xfrm>
              <a:off x="2571749" y="1493043"/>
              <a:ext cx="1440000" cy="1440000"/>
            </a:xfrm>
            <a:prstGeom prst="donut">
              <a:avLst>
                <a:gd name="adj" fmla="val 18047"/>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28" name="Blockbåge 27">
              <a:extLst>
                <a:ext uri="{FF2B5EF4-FFF2-40B4-BE49-F238E27FC236}">
                  <a16:creationId xmlns:a16="http://schemas.microsoft.com/office/drawing/2014/main" id="{112E8BE1-4146-4768-B473-E3B052CA3D09}"/>
                </a:ext>
              </a:extLst>
            </p:cNvPr>
            <p:cNvSpPr/>
            <p:nvPr/>
          </p:nvSpPr>
          <p:spPr>
            <a:xfrm>
              <a:off x="2571749" y="1493043"/>
              <a:ext cx="1440000" cy="1440000"/>
            </a:xfrm>
            <a:prstGeom prst="blockArc">
              <a:avLst>
                <a:gd name="adj1" fmla="val 187636"/>
                <a:gd name="adj2" fmla="val 12863372"/>
                <a:gd name="adj3" fmla="val 18152"/>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29" name="Frihandsfigur: Form 28">
            <a:extLst>
              <a:ext uri="{FF2B5EF4-FFF2-40B4-BE49-F238E27FC236}">
                <a16:creationId xmlns:a16="http://schemas.microsoft.com/office/drawing/2014/main" id="{AE29BB25-2C45-4AA8-A646-88551EBDB765}"/>
              </a:ext>
            </a:extLst>
          </p:cNvPr>
          <p:cNvSpPr/>
          <p:nvPr/>
        </p:nvSpPr>
        <p:spPr>
          <a:xfrm>
            <a:off x="3441783" y="2120267"/>
            <a:ext cx="976559" cy="511576"/>
          </a:xfrm>
          <a:custGeom>
            <a:avLst/>
            <a:gdLst>
              <a:gd name="connsiteX0" fmla="*/ 3175977 w 3175977"/>
              <a:gd name="connsiteY0" fmla="*/ 0 h 1707020"/>
              <a:gd name="connsiteX1" fmla="*/ 3175977 w 3175977"/>
              <a:gd name="connsiteY1" fmla="*/ 987353 h 1707020"/>
              <a:gd name="connsiteX2" fmla="*/ 3175977 w 3175977"/>
              <a:gd name="connsiteY2" fmla="*/ 1297186 h 1707020"/>
              <a:gd name="connsiteX3" fmla="*/ 3175977 w 3175977"/>
              <a:gd name="connsiteY3" fmla="*/ 1707020 h 1707020"/>
              <a:gd name="connsiteX4" fmla="*/ 977 w 3175977"/>
              <a:gd name="connsiteY4" fmla="*/ 1707020 h 1707020"/>
              <a:gd name="connsiteX5" fmla="*/ 977 w 3175977"/>
              <a:gd name="connsiteY5" fmla="*/ 1566209 h 1707020"/>
              <a:gd name="connsiteX6" fmla="*/ 0 w 3175977"/>
              <a:gd name="connsiteY6" fmla="*/ 1566664 h 1707020"/>
              <a:gd name="connsiteX7" fmla="*/ 0 w 3175977"/>
              <a:gd name="connsiteY7" fmla="*/ 557342 h 1707020"/>
              <a:gd name="connsiteX8" fmla="*/ 640402 w 3175977"/>
              <a:gd name="connsiteY8" fmla="*/ 976128 h 1707020"/>
              <a:gd name="connsiteX9" fmla="*/ 1253449 w 3175977"/>
              <a:gd name="connsiteY9" fmla="*/ 557342 h 1707020"/>
              <a:gd name="connsiteX10" fmla="*/ 1838790 w 3175977"/>
              <a:gd name="connsiteY10" fmla="*/ 957201 h 1707020"/>
              <a:gd name="connsiteX11" fmla="*/ 2346246 w 3175977"/>
              <a:gd name="connsiteY11" fmla="*/ 402426 h 1707020"/>
              <a:gd name="connsiteX12" fmla="*/ 2511213 w 3175977"/>
              <a:gd name="connsiteY12" fmla="*/ 582776 h 170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5977" h="1707020">
                <a:moveTo>
                  <a:pt x="3175977" y="0"/>
                </a:moveTo>
                <a:lnTo>
                  <a:pt x="3175977" y="987353"/>
                </a:lnTo>
                <a:lnTo>
                  <a:pt x="3175977" y="1297186"/>
                </a:lnTo>
                <a:lnTo>
                  <a:pt x="3175977" y="1707020"/>
                </a:lnTo>
                <a:lnTo>
                  <a:pt x="977" y="1707020"/>
                </a:lnTo>
                <a:lnTo>
                  <a:pt x="977" y="1566209"/>
                </a:lnTo>
                <a:lnTo>
                  <a:pt x="0" y="1566664"/>
                </a:lnTo>
                <a:lnTo>
                  <a:pt x="0" y="557342"/>
                </a:lnTo>
                <a:lnTo>
                  <a:pt x="640402" y="976128"/>
                </a:lnTo>
                <a:lnTo>
                  <a:pt x="1253449" y="557342"/>
                </a:lnTo>
                <a:lnTo>
                  <a:pt x="1838790" y="957201"/>
                </a:lnTo>
                <a:lnTo>
                  <a:pt x="2346246" y="402426"/>
                </a:lnTo>
                <a:lnTo>
                  <a:pt x="2511213" y="5827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0" name="Frihandsfigur: Form 29">
            <a:extLst>
              <a:ext uri="{FF2B5EF4-FFF2-40B4-BE49-F238E27FC236}">
                <a16:creationId xmlns:a16="http://schemas.microsoft.com/office/drawing/2014/main" id="{14A166C1-CDCA-4416-A65C-0CA5799C5D03}"/>
              </a:ext>
            </a:extLst>
          </p:cNvPr>
          <p:cNvSpPr/>
          <p:nvPr/>
        </p:nvSpPr>
        <p:spPr>
          <a:xfrm>
            <a:off x="3446665" y="2337630"/>
            <a:ext cx="974560" cy="397952"/>
          </a:xfrm>
          <a:custGeom>
            <a:avLst/>
            <a:gdLst>
              <a:gd name="connsiteX0" fmla="*/ 3175003 w 3175003"/>
              <a:gd name="connsiteY0" fmla="*/ 0 h 1530069"/>
              <a:gd name="connsiteX1" fmla="*/ 3175003 w 3175003"/>
              <a:gd name="connsiteY1" fmla="*/ 1297186 h 1530069"/>
              <a:gd name="connsiteX2" fmla="*/ 3175002 w 3175003"/>
              <a:gd name="connsiteY2" fmla="*/ 1297185 h 1530069"/>
              <a:gd name="connsiteX3" fmla="*/ 3175002 w 3175003"/>
              <a:gd name="connsiteY3" fmla="*/ 1530069 h 1530069"/>
              <a:gd name="connsiteX4" fmla="*/ 2 w 3175003"/>
              <a:gd name="connsiteY4" fmla="*/ 1530069 h 1530069"/>
              <a:gd name="connsiteX5" fmla="*/ 2 w 3175003"/>
              <a:gd name="connsiteY5" fmla="*/ 1447883 h 1530069"/>
              <a:gd name="connsiteX6" fmla="*/ 0 w 3175003"/>
              <a:gd name="connsiteY6" fmla="*/ 1447884 h 1530069"/>
              <a:gd name="connsiteX7" fmla="*/ 0 w 3175003"/>
              <a:gd name="connsiteY7" fmla="*/ 438562 h 1530069"/>
              <a:gd name="connsiteX8" fmla="*/ 568434 w 3175003"/>
              <a:gd name="connsiteY8" fmla="*/ 810286 h 1530069"/>
              <a:gd name="connsiteX9" fmla="*/ 1011450 w 3175003"/>
              <a:gd name="connsiteY9" fmla="*/ 403349 h 1530069"/>
              <a:gd name="connsiteX10" fmla="*/ 1323517 w 3175003"/>
              <a:gd name="connsiteY10" fmla="*/ 690001 h 1530069"/>
              <a:gd name="connsiteX11" fmla="*/ 1589722 w 3175003"/>
              <a:gd name="connsiteY11" fmla="*/ 398973 h 1530069"/>
              <a:gd name="connsiteX12" fmla="*/ 1937798 w 3175003"/>
              <a:gd name="connsiteY12" fmla="*/ 779506 h 1530069"/>
              <a:gd name="connsiteX13" fmla="*/ 2443627 w 3175003"/>
              <a:gd name="connsiteY13" fmla="*/ 259736 h 1530069"/>
              <a:gd name="connsiteX14" fmla="*/ 2764748 w 3175003"/>
              <a:gd name="connsiteY14" fmla="*/ 589706 h 15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75003" h="1530069">
                <a:moveTo>
                  <a:pt x="3175003" y="0"/>
                </a:moveTo>
                <a:lnTo>
                  <a:pt x="3175003" y="1297186"/>
                </a:lnTo>
                <a:lnTo>
                  <a:pt x="3175002" y="1297185"/>
                </a:lnTo>
                <a:lnTo>
                  <a:pt x="3175002" y="1530069"/>
                </a:lnTo>
                <a:lnTo>
                  <a:pt x="2" y="1530069"/>
                </a:lnTo>
                <a:lnTo>
                  <a:pt x="2" y="1447883"/>
                </a:lnTo>
                <a:lnTo>
                  <a:pt x="0" y="1447884"/>
                </a:lnTo>
                <a:lnTo>
                  <a:pt x="0" y="438562"/>
                </a:lnTo>
                <a:lnTo>
                  <a:pt x="568434" y="810286"/>
                </a:lnTo>
                <a:lnTo>
                  <a:pt x="1011450" y="403349"/>
                </a:lnTo>
                <a:lnTo>
                  <a:pt x="1323517" y="690001"/>
                </a:lnTo>
                <a:lnTo>
                  <a:pt x="1589722" y="398973"/>
                </a:lnTo>
                <a:lnTo>
                  <a:pt x="1937798" y="779506"/>
                </a:lnTo>
                <a:lnTo>
                  <a:pt x="2443627" y="259736"/>
                </a:lnTo>
                <a:lnTo>
                  <a:pt x="2764748" y="58970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31" name="Grupp 30">
            <a:extLst>
              <a:ext uri="{FF2B5EF4-FFF2-40B4-BE49-F238E27FC236}">
                <a16:creationId xmlns:a16="http://schemas.microsoft.com/office/drawing/2014/main" id="{FA3B81AE-4BA8-4A4D-8C60-6D65193A2294}"/>
              </a:ext>
            </a:extLst>
          </p:cNvPr>
          <p:cNvGrpSpPr/>
          <p:nvPr/>
        </p:nvGrpSpPr>
        <p:grpSpPr>
          <a:xfrm>
            <a:off x="1754881" y="2120267"/>
            <a:ext cx="862664" cy="638454"/>
            <a:chOff x="804333" y="4428067"/>
            <a:chExt cx="2248660" cy="1193800"/>
          </a:xfrm>
        </p:grpSpPr>
        <p:cxnSp>
          <p:nvCxnSpPr>
            <p:cNvPr id="32" name="Rak koppling 31">
              <a:extLst>
                <a:ext uri="{FF2B5EF4-FFF2-40B4-BE49-F238E27FC236}">
                  <a16:creationId xmlns:a16="http://schemas.microsoft.com/office/drawing/2014/main" id="{90DCEAB0-5D4C-481A-A0F2-DA125CA02B57}"/>
                </a:ext>
              </a:extLst>
            </p:cNvPr>
            <p:cNvCxnSpPr/>
            <p:nvPr/>
          </p:nvCxnSpPr>
          <p:spPr>
            <a:xfrm>
              <a:off x="804333" y="4428067"/>
              <a:ext cx="0" cy="119380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Rak koppling 32">
              <a:extLst>
                <a:ext uri="{FF2B5EF4-FFF2-40B4-BE49-F238E27FC236}">
                  <a16:creationId xmlns:a16="http://schemas.microsoft.com/office/drawing/2014/main" id="{57D1540D-82DF-4CCF-965A-F7FC338757AF}"/>
                </a:ext>
              </a:extLst>
            </p:cNvPr>
            <p:cNvCxnSpPr>
              <a:cxnSpLocks/>
            </p:cNvCxnSpPr>
            <p:nvPr/>
          </p:nvCxnSpPr>
          <p:spPr>
            <a:xfrm>
              <a:off x="804333" y="5604933"/>
              <a:ext cx="2248660"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4" name="Rektangel 33">
              <a:extLst>
                <a:ext uri="{FF2B5EF4-FFF2-40B4-BE49-F238E27FC236}">
                  <a16:creationId xmlns:a16="http://schemas.microsoft.com/office/drawing/2014/main" id="{177A14EF-AC64-49ED-883F-85FEE4556AAF}"/>
                </a:ext>
              </a:extLst>
            </p:cNvPr>
            <p:cNvSpPr/>
            <p:nvPr/>
          </p:nvSpPr>
          <p:spPr>
            <a:xfrm>
              <a:off x="950764" y="4578356"/>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5" name="Rektangel 34">
              <a:extLst>
                <a:ext uri="{FF2B5EF4-FFF2-40B4-BE49-F238E27FC236}">
                  <a16:creationId xmlns:a16="http://schemas.microsoft.com/office/drawing/2014/main" id="{8A8BA357-047B-4D4E-B886-40F8AE8A18BC}"/>
                </a:ext>
              </a:extLst>
            </p:cNvPr>
            <p:cNvSpPr/>
            <p:nvPr/>
          </p:nvSpPr>
          <p:spPr>
            <a:xfrm>
              <a:off x="950764" y="4821769"/>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6" name="Rektangel 35">
              <a:extLst>
                <a:ext uri="{FF2B5EF4-FFF2-40B4-BE49-F238E27FC236}">
                  <a16:creationId xmlns:a16="http://schemas.microsoft.com/office/drawing/2014/main" id="{53C1A5A0-FF3A-44F3-885D-310D9ABE749E}"/>
                </a:ext>
              </a:extLst>
            </p:cNvPr>
            <p:cNvSpPr/>
            <p:nvPr/>
          </p:nvSpPr>
          <p:spPr>
            <a:xfrm>
              <a:off x="950764" y="5071537"/>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7" name="Rektangel 36">
              <a:extLst>
                <a:ext uri="{FF2B5EF4-FFF2-40B4-BE49-F238E27FC236}">
                  <a16:creationId xmlns:a16="http://schemas.microsoft.com/office/drawing/2014/main" id="{E615F5D7-BD34-407C-99AE-F80132CCD04E}"/>
                </a:ext>
              </a:extLst>
            </p:cNvPr>
            <p:cNvSpPr/>
            <p:nvPr/>
          </p:nvSpPr>
          <p:spPr>
            <a:xfrm>
              <a:off x="950764" y="5321305"/>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8" name="Rektangel 37">
              <a:extLst>
                <a:ext uri="{FF2B5EF4-FFF2-40B4-BE49-F238E27FC236}">
                  <a16:creationId xmlns:a16="http://schemas.microsoft.com/office/drawing/2014/main" id="{375011C2-1594-41D9-908E-B788E1FACF2A}"/>
                </a:ext>
              </a:extLst>
            </p:cNvPr>
            <p:cNvSpPr/>
            <p:nvPr/>
          </p:nvSpPr>
          <p:spPr>
            <a:xfrm>
              <a:off x="950764" y="4578355"/>
              <a:ext cx="708697"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9" name="Rektangel 38">
              <a:extLst>
                <a:ext uri="{FF2B5EF4-FFF2-40B4-BE49-F238E27FC236}">
                  <a16:creationId xmlns:a16="http://schemas.microsoft.com/office/drawing/2014/main" id="{728611FA-3E72-42F7-8BDD-F7D4F12B9FFF}"/>
                </a:ext>
              </a:extLst>
            </p:cNvPr>
            <p:cNvSpPr/>
            <p:nvPr/>
          </p:nvSpPr>
          <p:spPr>
            <a:xfrm>
              <a:off x="950763" y="4832360"/>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ktangel 39">
              <a:extLst>
                <a:ext uri="{FF2B5EF4-FFF2-40B4-BE49-F238E27FC236}">
                  <a16:creationId xmlns:a16="http://schemas.microsoft.com/office/drawing/2014/main" id="{05C56C9D-B94E-4D1B-9593-9F96BDD666C3}"/>
                </a:ext>
              </a:extLst>
            </p:cNvPr>
            <p:cNvSpPr/>
            <p:nvPr/>
          </p:nvSpPr>
          <p:spPr>
            <a:xfrm>
              <a:off x="950763" y="5071537"/>
              <a:ext cx="158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1" name="Rektangel 40">
              <a:extLst>
                <a:ext uri="{FF2B5EF4-FFF2-40B4-BE49-F238E27FC236}">
                  <a16:creationId xmlns:a16="http://schemas.microsoft.com/office/drawing/2014/main" id="{89F17869-9E3B-4D99-BF04-35A12A931F6B}"/>
                </a:ext>
              </a:extLst>
            </p:cNvPr>
            <p:cNvSpPr/>
            <p:nvPr/>
          </p:nvSpPr>
          <p:spPr>
            <a:xfrm>
              <a:off x="950763" y="5324482"/>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sp>
        <p:nvSpPr>
          <p:cNvPr id="42" name="Rektangel 41">
            <a:extLst>
              <a:ext uri="{FF2B5EF4-FFF2-40B4-BE49-F238E27FC236}">
                <a16:creationId xmlns:a16="http://schemas.microsoft.com/office/drawing/2014/main" id="{C52B5EE3-0FC9-4A76-AD3F-25F222B1627C}"/>
              </a:ext>
            </a:extLst>
          </p:cNvPr>
          <p:cNvSpPr/>
          <p:nvPr/>
        </p:nvSpPr>
        <p:spPr>
          <a:xfrm>
            <a:off x="1754881" y="1811581"/>
            <a:ext cx="1412161" cy="10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4" name="Rektangel 43">
            <a:extLst>
              <a:ext uri="{FF2B5EF4-FFF2-40B4-BE49-F238E27FC236}">
                <a16:creationId xmlns:a16="http://schemas.microsoft.com/office/drawing/2014/main" id="{D498AB6F-BB21-473D-9EC3-D90C6D49AA64}"/>
              </a:ext>
            </a:extLst>
          </p:cNvPr>
          <p:cNvSpPr/>
          <p:nvPr/>
        </p:nvSpPr>
        <p:spPr>
          <a:xfrm>
            <a:off x="1754881" y="1939178"/>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5" name="Rektangel 44">
            <a:extLst>
              <a:ext uri="{FF2B5EF4-FFF2-40B4-BE49-F238E27FC236}">
                <a16:creationId xmlns:a16="http://schemas.microsoft.com/office/drawing/2014/main" id="{D7774D8A-AA45-4FD6-9336-E9095194F0AE}"/>
              </a:ext>
            </a:extLst>
          </p:cNvPr>
          <p:cNvSpPr/>
          <p:nvPr/>
        </p:nvSpPr>
        <p:spPr>
          <a:xfrm>
            <a:off x="5538250" y="1313163"/>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6" name="Rektangel 45">
            <a:extLst>
              <a:ext uri="{FF2B5EF4-FFF2-40B4-BE49-F238E27FC236}">
                <a16:creationId xmlns:a16="http://schemas.microsoft.com/office/drawing/2014/main" id="{3CCB54A0-9FCB-4F86-A54F-E4F224BBBD5A}"/>
              </a:ext>
            </a:extLst>
          </p:cNvPr>
          <p:cNvSpPr/>
          <p:nvPr/>
        </p:nvSpPr>
        <p:spPr>
          <a:xfrm>
            <a:off x="5541132" y="1437690"/>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50" name="Grupp 49">
            <a:extLst>
              <a:ext uri="{FF2B5EF4-FFF2-40B4-BE49-F238E27FC236}">
                <a16:creationId xmlns:a16="http://schemas.microsoft.com/office/drawing/2014/main" id="{BB47E303-117E-44D0-828D-9234ABB6B13F}"/>
              </a:ext>
            </a:extLst>
          </p:cNvPr>
          <p:cNvGrpSpPr/>
          <p:nvPr/>
        </p:nvGrpSpPr>
        <p:grpSpPr>
          <a:xfrm>
            <a:off x="5653435" y="1664744"/>
            <a:ext cx="772765" cy="534919"/>
            <a:chOff x="3613815" y="5024967"/>
            <a:chExt cx="921345" cy="637261"/>
          </a:xfrm>
        </p:grpSpPr>
        <p:cxnSp>
          <p:nvCxnSpPr>
            <p:cNvPr id="55" name="Rak koppling 54">
              <a:extLst>
                <a:ext uri="{FF2B5EF4-FFF2-40B4-BE49-F238E27FC236}">
                  <a16:creationId xmlns:a16="http://schemas.microsoft.com/office/drawing/2014/main" id="{995B98C8-4BFD-4EC5-BE93-CDE853EE4A24}"/>
                </a:ext>
              </a:extLst>
            </p:cNvPr>
            <p:cNvCxnSpPr>
              <a:cxnSpLocks/>
            </p:cNvCxnSpPr>
            <p:nvPr/>
          </p:nvCxnSpPr>
          <p:spPr>
            <a:xfrm flipV="1">
              <a:off x="3613815" y="5422903"/>
              <a:ext cx="173001" cy="23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6" name="Rak koppling 55">
              <a:extLst>
                <a:ext uri="{FF2B5EF4-FFF2-40B4-BE49-F238E27FC236}">
                  <a16:creationId xmlns:a16="http://schemas.microsoft.com/office/drawing/2014/main" id="{CBC39B31-2D94-48C2-BA1E-CA3FDA36885E}"/>
                </a:ext>
              </a:extLst>
            </p:cNvPr>
            <p:cNvCxnSpPr>
              <a:cxnSpLocks/>
            </p:cNvCxnSpPr>
            <p:nvPr/>
          </p:nvCxnSpPr>
          <p:spPr>
            <a:xfrm>
              <a:off x="3786816" y="5422903"/>
              <a:ext cx="150184" cy="15663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7" name="Rak koppling 56">
              <a:extLst>
                <a:ext uri="{FF2B5EF4-FFF2-40B4-BE49-F238E27FC236}">
                  <a16:creationId xmlns:a16="http://schemas.microsoft.com/office/drawing/2014/main" id="{C9925EA9-9C6F-4794-98A1-8C647115B8AD}"/>
                </a:ext>
              </a:extLst>
            </p:cNvPr>
            <p:cNvCxnSpPr>
              <a:cxnSpLocks/>
            </p:cNvCxnSpPr>
            <p:nvPr/>
          </p:nvCxnSpPr>
          <p:spPr>
            <a:xfrm flipV="1">
              <a:off x="3939216" y="5268380"/>
              <a:ext cx="235422" cy="306923"/>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8" name="Rak koppling 57">
              <a:extLst>
                <a:ext uri="{FF2B5EF4-FFF2-40B4-BE49-F238E27FC236}">
                  <a16:creationId xmlns:a16="http://schemas.microsoft.com/office/drawing/2014/main" id="{323C4136-E271-419C-84F6-61289EF10F42}"/>
                </a:ext>
              </a:extLst>
            </p:cNvPr>
            <p:cNvCxnSpPr>
              <a:cxnSpLocks/>
            </p:cNvCxnSpPr>
            <p:nvPr/>
          </p:nvCxnSpPr>
          <p:spPr>
            <a:xfrm>
              <a:off x="4174638" y="5274735"/>
              <a:ext cx="152400" cy="14604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9" name="Rak koppling 58">
              <a:extLst>
                <a:ext uri="{FF2B5EF4-FFF2-40B4-BE49-F238E27FC236}">
                  <a16:creationId xmlns:a16="http://schemas.microsoft.com/office/drawing/2014/main" id="{FBF82A59-D12B-4F01-BEEC-810508E593F1}"/>
                </a:ext>
              </a:extLst>
            </p:cNvPr>
            <p:cNvCxnSpPr>
              <a:cxnSpLocks/>
            </p:cNvCxnSpPr>
            <p:nvPr/>
          </p:nvCxnSpPr>
          <p:spPr>
            <a:xfrm flipV="1">
              <a:off x="4327038" y="5024967"/>
              <a:ext cx="208122" cy="39794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upp 60">
            <a:extLst>
              <a:ext uri="{FF2B5EF4-FFF2-40B4-BE49-F238E27FC236}">
                <a16:creationId xmlns:a16="http://schemas.microsoft.com/office/drawing/2014/main" id="{559792DB-3D21-43EE-809D-F080849DC509}"/>
              </a:ext>
            </a:extLst>
          </p:cNvPr>
          <p:cNvGrpSpPr/>
          <p:nvPr/>
        </p:nvGrpSpPr>
        <p:grpSpPr>
          <a:xfrm>
            <a:off x="5653435" y="1595899"/>
            <a:ext cx="786732" cy="1002080"/>
            <a:chOff x="5653435" y="1595899"/>
            <a:chExt cx="786732" cy="1002080"/>
          </a:xfrm>
        </p:grpSpPr>
        <p:cxnSp>
          <p:nvCxnSpPr>
            <p:cNvPr id="48" name="Rak koppling 47">
              <a:extLst>
                <a:ext uri="{FF2B5EF4-FFF2-40B4-BE49-F238E27FC236}">
                  <a16:creationId xmlns:a16="http://schemas.microsoft.com/office/drawing/2014/main" id="{BE654B8B-063B-4D22-8B49-62ED9A1E8586}"/>
                </a:ext>
              </a:extLst>
            </p:cNvPr>
            <p:cNvCxnSpPr>
              <a:cxnSpLocks/>
            </p:cNvCxnSpPr>
            <p:nvPr/>
          </p:nvCxnSpPr>
          <p:spPr>
            <a:xfrm>
              <a:off x="5653435" y="1595899"/>
              <a:ext cx="0" cy="100208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Rak koppling 48">
              <a:extLst>
                <a:ext uri="{FF2B5EF4-FFF2-40B4-BE49-F238E27FC236}">
                  <a16:creationId xmlns:a16="http://schemas.microsoft.com/office/drawing/2014/main" id="{1907E0E5-D498-4034-851F-7E76D6140259}"/>
                </a:ext>
              </a:extLst>
            </p:cNvPr>
            <p:cNvCxnSpPr>
              <a:cxnSpLocks/>
            </p:cNvCxnSpPr>
            <p:nvPr/>
          </p:nvCxnSpPr>
          <p:spPr>
            <a:xfrm>
              <a:off x="5653435" y="2583765"/>
              <a:ext cx="772765"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Ellips 50">
              <a:extLst>
                <a:ext uri="{FF2B5EF4-FFF2-40B4-BE49-F238E27FC236}">
                  <a16:creationId xmlns:a16="http://schemas.microsoft.com/office/drawing/2014/main" id="{0A81FD05-FFAB-467A-8129-F890721063A7}"/>
                </a:ext>
              </a:extLst>
            </p:cNvPr>
            <p:cNvSpPr/>
            <p:nvPr/>
          </p:nvSpPr>
          <p:spPr>
            <a:xfrm>
              <a:off x="5772892" y="2001095"/>
              <a:ext cx="60389" cy="6043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a:t>
              </a:r>
            </a:p>
          </p:txBody>
        </p:sp>
        <p:sp>
          <p:nvSpPr>
            <p:cNvPr id="52" name="Ellips 51">
              <a:extLst>
                <a:ext uri="{FF2B5EF4-FFF2-40B4-BE49-F238E27FC236}">
                  <a16:creationId xmlns:a16="http://schemas.microsoft.com/office/drawing/2014/main" id="{07CB771B-5509-4EC9-87DA-222A2108395E}"/>
                </a:ext>
              </a:extLst>
            </p:cNvPr>
            <p:cNvSpPr/>
            <p:nvPr/>
          </p:nvSpPr>
          <p:spPr>
            <a:xfrm>
              <a:off x="5902081" y="2100591"/>
              <a:ext cx="60389" cy="6043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3" name="Ellips 52">
              <a:extLst>
                <a:ext uri="{FF2B5EF4-FFF2-40B4-BE49-F238E27FC236}">
                  <a16:creationId xmlns:a16="http://schemas.microsoft.com/office/drawing/2014/main" id="{BA3FFD07-AAA1-4290-8FBB-15A3A5B8D395}"/>
                </a:ext>
              </a:extLst>
            </p:cNvPr>
            <p:cNvSpPr/>
            <p:nvPr/>
          </p:nvSpPr>
          <p:spPr>
            <a:xfrm>
              <a:off x="6100920" y="1851852"/>
              <a:ext cx="60389" cy="6043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4" name="Ellips 53">
              <a:extLst>
                <a:ext uri="{FF2B5EF4-FFF2-40B4-BE49-F238E27FC236}">
                  <a16:creationId xmlns:a16="http://schemas.microsoft.com/office/drawing/2014/main" id="{DE032BF2-0AF2-4621-8414-DEBCBA85222D}"/>
                </a:ext>
              </a:extLst>
            </p:cNvPr>
            <p:cNvSpPr/>
            <p:nvPr/>
          </p:nvSpPr>
          <p:spPr>
            <a:xfrm>
              <a:off x="6218911" y="1971310"/>
              <a:ext cx="60389" cy="6043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0" name="Ellips 59">
              <a:extLst>
                <a:ext uri="{FF2B5EF4-FFF2-40B4-BE49-F238E27FC236}">
                  <a16:creationId xmlns:a16="http://schemas.microsoft.com/office/drawing/2014/main" id="{6E8D29BF-FEEB-409B-90EE-62992472337A}"/>
                </a:ext>
              </a:extLst>
            </p:cNvPr>
            <p:cNvSpPr/>
            <p:nvPr/>
          </p:nvSpPr>
          <p:spPr>
            <a:xfrm>
              <a:off x="6379778" y="1658042"/>
              <a:ext cx="60389" cy="6043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grpSp>
        <p:nvGrpSpPr>
          <p:cNvPr id="62" name="Grupp 61">
            <a:extLst>
              <a:ext uri="{FF2B5EF4-FFF2-40B4-BE49-F238E27FC236}">
                <a16:creationId xmlns:a16="http://schemas.microsoft.com/office/drawing/2014/main" id="{8BB53CFD-BB6D-4C4C-B5BF-8014884F0757}"/>
              </a:ext>
            </a:extLst>
          </p:cNvPr>
          <p:cNvGrpSpPr/>
          <p:nvPr/>
        </p:nvGrpSpPr>
        <p:grpSpPr>
          <a:xfrm>
            <a:off x="7044966" y="1677643"/>
            <a:ext cx="896835" cy="911543"/>
            <a:chOff x="720956" y="680897"/>
            <a:chExt cx="1442910" cy="1449529"/>
          </a:xfrm>
        </p:grpSpPr>
        <p:sp>
          <p:nvSpPr>
            <p:cNvPr id="63" name="Blockbåge 62">
              <a:extLst>
                <a:ext uri="{FF2B5EF4-FFF2-40B4-BE49-F238E27FC236}">
                  <a16:creationId xmlns:a16="http://schemas.microsoft.com/office/drawing/2014/main" id="{8397071D-1418-4C42-AB42-8589D6BBB803}"/>
                </a:ext>
              </a:extLst>
            </p:cNvPr>
            <p:cNvSpPr/>
            <p:nvPr/>
          </p:nvSpPr>
          <p:spPr>
            <a:xfrm>
              <a:off x="723866" y="680897"/>
              <a:ext cx="1440000" cy="1440000"/>
            </a:xfrm>
            <a:prstGeom prst="blockArc">
              <a:avLst>
                <a:gd name="adj1" fmla="val 20176583"/>
                <a:gd name="adj2" fmla="val 4546383"/>
                <a:gd name="adj3" fmla="val 15787"/>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64" name="Blockbåge 63">
              <a:extLst>
                <a:ext uri="{FF2B5EF4-FFF2-40B4-BE49-F238E27FC236}">
                  <a16:creationId xmlns:a16="http://schemas.microsoft.com/office/drawing/2014/main" id="{9C2436B7-90C2-455A-A9ED-C011A1354E20}"/>
                </a:ext>
              </a:extLst>
            </p:cNvPr>
            <p:cNvSpPr/>
            <p:nvPr/>
          </p:nvSpPr>
          <p:spPr>
            <a:xfrm>
              <a:off x="723865" y="690426"/>
              <a:ext cx="1440000" cy="1440000"/>
            </a:xfrm>
            <a:prstGeom prst="blockArc">
              <a:avLst>
                <a:gd name="adj1" fmla="val 13857115"/>
                <a:gd name="adj2" fmla="val 19455863"/>
                <a:gd name="adj3" fmla="val 17186"/>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65" name="Blockbåge 64">
              <a:extLst>
                <a:ext uri="{FF2B5EF4-FFF2-40B4-BE49-F238E27FC236}">
                  <a16:creationId xmlns:a16="http://schemas.microsoft.com/office/drawing/2014/main" id="{B94584AD-D44A-405E-9452-EEF586B0B257}"/>
                </a:ext>
              </a:extLst>
            </p:cNvPr>
            <p:cNvSpPr/>
            <p:nvPr/>
          </p:nvSpPr>
          <p:spPr>
            <a:xfrm>
              <a:off x="720956" y="680897"/>
              <a:ext cx="1440000" cy="1440000"/>
            </a:xfrm>
            <a:prstGeom prst="blockArc">
              <a:avLst>
                <a:gd name="adj1" fmla="val 5428126"/>
                <a:gd name="adj2" fmla="val 12616472"/>
                <a:gd name="adj3" fmla="val 1548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66" name="Rektangel 65">
            <a:extLst>
              <a:ext uri="{FF2B5EF4-FFF2-40B4-BE49-F238E27FC236}">
                <a16:creationId xmlns:a16="http://schemas.microsoft.com/office/drawing/2014/main" id="{4E80A473-FAA3-40E4-80E0-0709EA4AF071}"/>
              </a:ext>
            </a:extLst>
          </p:cNvPr>
          <p:cNvSpPr/>
          <p:nvPr/>
        </p:nvSpPr>
        <p:spPr>
          <a:xfrm>
            <a:off x="7039468" y="1300216"/>
            <a:ext cx="974930" cy="8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7" name="Rektangel 66">
            <a:extLst>
              <a:ext uri="{FF2B5EF4-FFF2-40B4-BE49-F238E27FC236}">
                <a16:creationId xmlns:a16="http://schemas.microsoft.com/office/drawing/2014/main" id="{168CE6E8-C0BE-4E98-B76C-6B2AF2265D70}"/>
              </a:ext>
            </a:extLst>
          </p:cNvPr>
          <p:cNvSpPr/>
          <p:nvPr/>
        </p:nvSpPr>
        <p:spPr>
          <a:xfrm>
            <a:off x="7493384" y="1412289"/>
            <a:ext cx="521014" cy="723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8" name="Rektangel 67">
            <a:extLst>
              <a:ext uri="{FF2B5EF4-FFF2-40B4-BE49-F238E27FC236}">
                <a16:creationId xmlns:a16="http://schemas.microsoft.com/office/drawing/2014/main" id="{FB77F5E3-4EA8-407C-82B7-D2ECFB603E78}"/>
              </a:ext>
            </a:extLst>
          </p:cNvPr>
          <p:cNvSpPr/>
          <p:nvPr/>
        </p:nvSpPr>
        <p:spPr>
          <a:xfrm>
            <a:off x="7490462" y="1520970"/>
            <a:ext cx="521014" cy="723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9" name="Rektangel 68">
            <a:extLst>
              <a:ext uri="{FF2B5EF4-FFF2-40B4-BE49-F238E27FC236}">
                <a16:creationId xmlns:a16="http://schemas.microsoft.com/office/drawing/2014/main" id="{EF0EB252-E383-4750-AF18-285181F7C4B0}"/>
              </a:ext>
            </a:extLst>
          </p:cNvPr>
          <p:cNvSpPr/>
          <p:nvPr/>
        </p:nvSpPr>
        <p:spPr>
          <a:xfrm>
            <a:off x="7041426" y="1412289"/>
            <a:ext cx="386482" cy="1810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70" name="Frihandsfigur: Form 69">
            <a:extLst>
              <a:ext uri="{FF2B5EF4-FFF2-40B4-BE49-F238E27FC236}">
                <a16:creationId xmlns:a16="http://schemas.microsoft.com/office/drawing/2014/main" id="{1AD03318-7E40-40F2-B168-F87166AAA2BE}"/>
              </a:ext>
            </a:extLst>
          </p:cNvPr>
          <p:cNvSpPr/>
          <p:nvPr/>
        </p:nvSpPr>
        <p:spPr>
          <a:xfrm flipH="1">
            <a:off x="3301262" y="1635278"/>
            <a:ext cx="1742861" cy="381250"/>
          </a:xfrm>
          <a:custGeom>
            <a:avLst/>
            <a:gdLst>
              <a:gd name="connsiteX0" fmla="*/ 2578158 w 2578158"/>
              <a:gd name="connsiteY0" fmla="*/ 0 h 565855"/>
              <a:gd name="connsiteX1" fmla="*/ 1958371 w 2578158"/>
              <a:gd name="connsiteY1" fmla="*/ 0 h 565855"/>
              <a:gd name="connsiteX2" fmla="*/ 1958371 w 2578158"/>
              <a:gd name="connsiteY2" fmla="*/ 571 h 565855"/>
              <a:gd name="connsiteX3" fmla="*/ 1855297 w 2578158"/>
              <a:gd name="connsiteY3" fmla="*/ 571 h 565855"/>
              <a:gd name="connsiteX4" fmla="*/ 1854586 w 2578158"/>
              <a:gd name="connsiteY4" fmla="*/ 0 h 565855"/>
              <a:gd name="connsiteX5" fmla="*/ 1854586 w 2578158"/>
              <a:gd name="connsiteY5" fmla="*/ 571 h 565855"/>
              <a:gd name="connsiteX6" fmla="*/ 0 w 2578158"/>
              <a:gd name="connsiteY6" fmla="*/ 571 h 565855"/>
              <a:gd name="connsiteX7" fmla="*/ 0 w 2578158"/>
              <a:gd name="connsiteY7" fmla="*/ 565855 h 565855"/>
              <a:gd name="connsiteX8" fmla="*/ 1854586 w 2578158"/>
              <a:gd name="connsiteY8" fmla="*/ 565855 h 565855"/>
              <a:gd name="connsiteX9" fmla="*/ 2221537 w 2578158"/>
              <a:gd name="connsiteY9" fmla="*/ 565855 h 565855"/>
              <a:gd name="connsiteX10" fmla="*/ 2558942 w 2578158"/>
              <a:gd name="connsiteY10" fmla="*/ 565855 h 565855"/>
              <a:gd name="connsiteX11" fmla="*/ 2222264 w 2578158"/>
              <a:gd name="connsiteY11" fmla="*/ 295380 h 565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8158" h="565855">
                <a:moveTo>
                  <a:pt x="2578158" y="0"/>
                </a:moveTo>
                <a:lnTo>
                  <a:pt x="1958371" y="0"/>
                </a:lnTo>
                <a:lnTo>
                  <a:pt x="1958371" y="571"/>
                </a:lnTo>
                <a:lnTo>
                  <a:pt x="1855297" y="571"/>
                </a:lnTo>
                <a:lnTo>
                  <a:pt x="1854586" y="0"/>
                </a:lnTo>
                <a:lnTo>
                  <a:pt x="1854586" y="571"/>
                </a:lnTo>
                <a:lnTo>
                  <a:pt x="0" y="571"/>
                </a:lnTo>
                <a:lnTo>
                  <a:pt x="0" y="565855"/>
                </a:lnTo>
                <a:lnTo>
                  <a:pt x="1854586" y="565855"/>
                </a:lnTo>
                <a:lnTo>
                  <a:pt x="2221537" y="565855"/>
                </a:lnTo>
                <a:lnTo>
                  <a:pt x="2558942" y="565855"/>
                </a:lnTo>
                <a:lnTo>
                  <a:pt x="2222264" y="295380"/>
                </a:lnTo>
                <a:close/>
              </a:path>
            </a:pathLst>
          </a:cu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71" name="Likbent triangel 70">
            <a:extLst>
              <a:ext uri="{FF2B5EF4-FFF2-40B4-BE49-F238E27FC236}">
                <a16:creationId xmlns:a16="http://schemas.microsoft.com/office/drawing/2014/main" id="{2F4CD02F-043E-451F-8589-ADFBC46DCAED}"/>
              </a:ext>
            </a:extLst>
          </p:cNvPr>
          <p:cNvSpPr/>
          <p:nvPr/>
        </p:nvSpPr>
        <p:spPr>
          <a:xfrm flipV="1">
            <a:off x="4613351" y="2017441"/>
            <a:ext cx="427730" cy="213124"/>
          </a:xfrm>
          <a:prstGeom prst="triangle">
            <a:avLst>
              <a:gd name="adj" fmla="val 0"/>
            </a:avLst>
          </a:prstGeom>
          <a:solidFill>
            <a:srgbClr val="135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72" name="Bild 100">
            <a:extLst>
              <a:ext uri="{FF2B5EF4-FFF2-40B4-BE49-F238E27FC236}">
                <a16:creationId xmlns:a16="http://schemas.microsoft.com/office/drawing/2014/main" id="{8E6D5559-6577-40D5-B005-BB10E1824C25}"/>
              </a:ext>
            </a:extLst>
          </p:cNvPr>
          <p:cNvGrpSpPr/>
          <p:nvPr/>
        </p:nvGrpSpPr>
        <p:grpSpPr>
          <a:xfrm>
            <a:off x="3702931" y="1688260"/>
            <a:ext cx="295683" cy="290342"/>
            <a:chOff x="3657600" y="990600"/>
            <a:chExt cx="4876800" cy="4876800"/>
          </a:xfrm>
        </p:grpSpPr>
        <p:sp>
          <p:nvSpPr>
            <p:cNvPr id="73" name="Frihandsfigur: Form 72">
              <a:extLst>
                <a:ext uri="{FF2B5EF4-FFF2-40B4-BE49-F238E27FC236}">
                  <a16:creationId xmlns:a16="http://schemas.microsoft.com/office/drawing/2014/main" id="{DA7F3886-9092-48C7-861C-C61CE50CDF6F}"/>
                </a:ext>
              </a:extLst>
            </p:cNvPr>
            <p:cNvSpPr/>
            <p:nvPr/>
          </p:nvSpPr>
          <p:spPr>
            <a:xfrm>
              <a:off x="6518031" y="1412631"/>
              <a:ext cx="2063262" cy="3938954"/>
            </a:xfrm>
            <a:custGeom>
              <a:avLst/>
              <a:gdLst>
                <a:gd name="connsiteX0" fmla="*/ 1859186 w 2063261"/>
                <a:gd name="connsiteY0" fmla="*/ 140677 h 3938953"/>
                <a:gd name="connsiteX1" fmla="*/ 140677 w 2063261"/>
                <a:gd name="connsiteY1" fmla="*/ 140677 h 3938953"/>
                <a:gd name="connsiteX2" fmla="*/ 140677 w 2063261"/>
                <a:gd name="connsiteY2" fmla="*/ 700384 h 3938953"/>
                <a:gd name="connsiteX3" fmla="*/ 709199 w 2063261"/>
                <a:gd name="connsiteY3" fmla="*/ 700384 h 3938953"/>
                <a:gd name="connsiteX4" fmla="*/ 709199 w 2063261"/>
                <a:gd name="connsiteY4" fmla="*/ 1081337 h 3938953"/>
                <a:gd name="connsiteX5" fmla="*/ 140677 w 2063261"/>
                <a:gd name="connsiteY5" fmla="*/ 1081337 h 3938953"/>
                <a:gd name="connsiteX6" fmla="*/ 140677 w 2063261"/>
                <a:gd name="connsiteY6" fmla="*/ 1453662 h 3938953"/>
                <a:gd name="connsiteX7" fmla="*/ 703385 w 2063261"/>
                <a:gd name="connsiteY7" fmla="*/ 1453662 h 3938953"/>
                <a:gd name="connsiteX8" fmla="*/ 703385 w 2063261"/>
                <a:gd name="connsiteY8" fmla="*/ 1828800 h 3938953"/>
                <a:gd name="connsiteX9" fmla="*/ 140677 w 2063261"/>
                <a:gd name="connsiteY9" fmla="*/ 1828800 h 3938953"/>
                <a:gd name="connsiteX10" fmla="*/ 140677 w 2063261"/>
                <a:gd name="connsiteY10" fmla="*/ 2203939 h 3938953"/>
                <a:gd name="connsiteX11" fmla="*/ 703385 w 2063261"/>
                <a:gd name="connsiteY11" fmla="*/ 2203939 h 3938953"/>
                <a:gd name="connsiteX12" fmla="*/ 703385 w 2063261"/>
                <a:gd name="connsiteY12" fmla="*/ 2579077 h 3938953"/>
                <a:gd name="connsiteX13" fmla="*/ 140677 w 2063261"/>
                <a:gd name="connsiteY13" fmla="*/ 2579077 h 3938953"/>
                <a:gd name="connsiteX14" fmla="*/ 140677 w 2063261"/>
                <a:gd name="connsiteY14" fmla="*/ 2954216 h 3938953"/>
                <a:gd name="connsiteX15" fmla="*/ 703385 w 2063261"/>
                <a:gd name="connsiteY15" fmla="*/ 2954216 h 3938953"/>
                <a:gd name="connsiteX16" fmla="*/ 703385 w 2063261"/>
                <a:gd name="connsiteY16" fmla="*/ 3329354 h 3938953"/>
                <a:gd name="connsiteX17" fmla="*/ 140677 w 2063261"/>
                <a:gd name="connsiteY17" fmla="*/ 3329354 h 3938953"/>
                <a:gd name="connsiteX18" fmla="*/ 140677 w 2063261"/>
                <a:gd name="connsiteY18" fmla="*/ 3892062 h 3938953"/>
                <a:gd name="connsiteX19" fmla="*/ 1859186 w 2063261"/>
                <a:gd name="connsiteY19" fmla="*/ 3892062 h 3938953"/>
                <a:gd name="connsiteX20" fmla="*/ 2016369 w 2063261"/>
                <a:gd name="connsiteY20" fmla="*/ 3728876 h 3938953"/>
                <a:gd name="connsiteX21" fmla="*/ 2016369 w 2063261"/>
                <a:gd name="connsiteY21" fmla="*/ 303862 h 3938953"/>
                <a:gd name="connsiteX22" fmla="*/ 1859186 w 2063261"/>
                <a:gd name="connsiteY22" fmla="*/ 140677 h 3938953"/>
                <a:gd name="connsiteX23" fmla="*/ 1641231 w 2063261"/>
                <a:gd name="connsiteY23" fmla="*/ 3329354 h 3938953"/>
                <a:gd name="connsiteX24" fmla="*/ 890954 w 2063261"/>
                <a:gd name="connsiteY24" fmla="*/ 3329354 h 3938953"/>
                <a:gd name="connsiteX25" fmla="*/ 890954 w 2063261"/>
                <a:gd name="connsiteY25" fmla="*/ 2954216 h 3938953"/>
                <a:gd name="connsiteX26" fmla="*/ 1641231 w 2063261"/>
                <a:gd name="connsiteY26" fmla="*/ 2954216 h 3938953"/>
                <a:gd name="connsiteX27" fmla="*/ 1641231 w 2063261"/>
                <a:gd name="connsiteY27" fmla="*/ 3329354 h 3938953"/>
                <a:gd name="connsiteX28" fmla="*/ 1641231 w 2063261"/>
                <a:gd name="connsiteY28" fmla="*/ 2579077 h 3938953"/>
                <a:gd name="connsiteX29" fmla="*/ 890954 w 2063261"/>
                <a:gd name="connsiteY29" fmla="*/ 2579077 h 3938953"/>
                <a:gd name="connsiteX30" fmla="*/ 890954 w 2063261"/>
                <a:gd name="connsiteY30" fmla="*/ 2203939 h 3938953"/>
                <a:gd name="connsiteX31" fmla="*/ 1641231 w 2063261"/>
                <a:gd name="connsiteY31" fmla="*/ 2203939 h 3938953"/>
                <a:gd name="connsiteX32" fmla="*/ 1641231 w 2063261"/>
                <a:gd name="connsiteY32" fmla="*/ 2579077 h 3938953"/>
                <a:gd name="connsiteX33" fmla="*/ 1641231 w 2063261"/>
                <a:gd name="connsiteY33" fmla="*/ 1828800 h 3938953"/>
                <a:gd name="connsiteX34" fmla="*/ 890954 w 2063261"/>
                <a:gd name="connsiteY34" fmla="*/ 1828800 h 3938953"/>
                <a:gd name="connsiteX35" fmla="*/ 890954 w 2063261"/>
                <a:gd name="connsiteY35" fmla="*/ 1453662 h 3938953"/>
                <a:gd name="connsiteX36" fmla="*/ 1641231 w 2063261"/>
                <a:gd name="connsiteY36" fmla="*/ 1453662 h 3938953"/>
                <a:gd name="connsiteX37" fmla="*/ 1641231 w 2063261"/>
                <a:gd name="connsiteY37" fmla="*/ 1828800 h 3938953"/>
                <a:gd name="connsiteX38" fmla="*/ 1641231 w 2063261"/>
                <a:gd name="connsiteY38" fmla="*/ 1078523 h 3938953"/>
                <a:gd name="connsiteX39" fmla="*/ 890954 w 2063261"/>
                <a:gd name="connsiteY39" fmla="*/ 1078523 h 3938953"/>
                <a:gd name="connsiteX40" fmla="*/ 890954 w 2063261"/>
                <a:gd name="connsiteY40" fmla="*/ 703385 h 3938953"/>
                <a:gd name="connsiteX41" fmla="*/ 1641231 w 2063261"/>
                <a:gd name="connsiteY41" fmla="*/ 703385 h 3938953"/>
                <a:gd name="connsiteX42" fmla="*/ 1641231 w 2063261"/>
                <a:gd name="connsiteY42" fmla="*/ 1078523 h 3938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63261" h="3938953">
                  <a:moveTo>
                    <a:pt x="1859186" y="140677"/>
                  </a:moveTo>
                  <a:lnTo>
                    <a:pt x="140677" y="140677"/>
                  </a:lnTo>
                  <a:lnTo>
                    <a:pt x="140677" y="700384"/>
                  </a:lnTo>
                  <a:lnTo>
                    <a:pt x="709199" y="700384"/>
                  </a:lnTo>
                  <a:lnTo>
                    <a:pt x="709199" y="1081337"/>
                  </a:lnTo>
                  <a:lnTo>
                    <a:pt x="140677" y="1081337"/>
                  </a:lnTo>
                  <a:lnTo>
                    <a:pt x="140677" y="1453662"/>
                  </a:lnTo>
                  <a:lnTo>
                    <a:pt x="703385" y="1453662"/>
                  </a:lnTo>
                  <a:lnTo>
                    <a:pt x="703385" y="1828800"/>
                  </a:lnTo>
                  <a:lnTo>
                    <a:pt x="140677" y="1828800"/>
                  </a:lnTo>
                  <a:lnTo>
                    <a:pt x="140677" y="2203939"/>
                  </a:lnTo>
                  <a:lnTo>
                    <a:pt x="703385" y="2203939"/>
                  </a:lnTo>
                  <a:lnTo>
                    <a:pt x="703385" y="2579077"/>
                  </a:lnTo>
                  <a:lnTo>
                    <a:pt x="140677" y="2579077"/>
                  </a:lnTo>
                  <a:lnTo>
                    <a:pt x="140677" y="2954216"/>
                  </a:lnTo>
                  <a:lnTo>
                    <a:pt x="703385" y="2954216"/>
                  </a:lnTo>
                  <a:lnTo>
                    <a:pt x="703385" y="3329354"/>
                  </a:lnTo>
                  <a:lnTo>
                    <a:pt x="140677" y="3329354"/>
                  </a:lnTo>
                  <a:lnTo>
                    <a:pt x="140677" y="3892062"/>
                  </a:lnTo>
                  <a:lnTo>
                    <a:pt x="1859186" y="3892062"/>
                  </a:lnTo>
                  <a:cubicBezTo>
                    <a:pt x="1945656" y="3892062"/>
                    <a:pt x="2016369" y="3818722"/>
                    <a:pt x="2016369" y="3728876"/>
                  </a:cubicBezTo>
                  <a:lnTo>
                    <a:pt x="2016369" y="303862"/>
                  </a:lnTo>
                  <a:cubicBezTo>
                    <a:pt x="2016369" y="214017"/>
                    <a:pt x="1945656" y="140677"/>
                    <a:pt x="1859186" y="140677"/>
                  </a:cubicBezTo>
                  <a:close/>
                  <a:moveTo>
                    <a:pt x="1641231" y="3329354"/>
                  </a:moveTo>
                  <a:lnTo>
                    <a:pt x="890954" y="3329354"/>
                  </a:lnTo>
                  <a:lnTo>
                    <a:pt x="890954" y="2954216"/>
                  </a:lnTo>
                  <a:lnTo>
                    <a:pt x="1641231" y="2954216"/>
                  </a:lnTo>
                  <a:lnTo>
                    <a:pt x="1641231" y="3329354"/>
                  </a:lnTo>
                  <a:close/>
                  <a:moveTo>
                    <a:pt x="1641231" y="2579077"/>
                  </a:moveTo>
                  <a:lnTo>
                    <a:pt x="890954" y="2579077"/>
                  </a:lnTo>
                  <a:lnTo>
                    <a:pt x="890954" y="2203939"/>
                  </a:lnTo>
                  <a:lnTo>
                    <a:pt x="1641231" y="2203939"/>
                  </a:lnTo>
                  <a:lnTo>
                    <a:pt x="1641231" y="2579077"/>
                  </a:lnTo>
                  <a:close/>
                  <a:moveTo>
                    <a:pt x="1641231" y="1828800"/>
                  </a:moveTo>
                  <a:lnTo>
                    <a:pt x="890954" y="1828800"/>
                  </a:lnTo>
                  <a:lnTo>
                    <a:pt x="890954" y="1453662"/>
                  </a:lnTo>
                  <a:lnTo>
                    <a:pt x="1641231" y="1453662"/>
                  </a:lnTo>
                  <a:lnTo>
                    <a:pt x="1641231" y="1828800"/>
                  </a:lnTo>
                  <a:close/>
                  <a:moveTo>
                    <a:pt x="1641231" y="1078523"/>
                  </a:moveTo>
                  <a:lnTo>
                    <a:pt x="890954" y="1078523"/>
                  </a:lnTo>
                  <a:lnTo>
                    <a:pt x="890954" y="703385"/>
                  </a:lnTo>
                  <a:lnTo>
                    <a:pt x="1641231" y="703385"/>
                  </a:lnTo>
                  <a:lnTo>
                    <a:pt x="1641231" y="1078523"/>
                  </a:lnTo>
                  <a:close/>
                </a:path>
              </a:pathLst>
            </a:custGeom>
            <a:solidFill>
              <a:srgbClr val="FFFFFF"/>
            </a:solidFill>
            <a:ln w="9525" cap="flat">
              <a:noFill/>
              <a:prstDash val="solid"/>
              <a:miter/>
            </a:ln>
          </p:spPr>
          <p:txBody>
            <a:bodyPr rtlCol="0" anchor="ctr"/>
            <a:lstStyle/>
            <a:p>
              <a:endParaRPr lang="sv-SE"/>
            </a:p>
          </p:txBody>
        </p:sp>
        <p:sp>
          <p:nvSpPr>
            <p:cNvPr id="74" name="Frihandsfigur: Form 73">
              <a:extLst>
                <a:ext uri="{FF2B5EF4-FFF2-40B4-BE49-F238E27FC236}">
                  <a16:creationId xmlns:a16="http://schemas.microsoft.com/office/drawing/2014/main" id="{ED929A92-3DB7-4F26-987D-77FBB33D8206}"/>
                </a:ext>
              </a:extLst>
            </p:cNvPr>
            <p:cNvSpPr/>
            <p:nvPr/>
          </p:nvSpPr>
          <p:spPr>
            <a:xfrm>
              <a:off x="3516923" y="849923"/>
              <a:ext cx="3001108" cy="5064369"/>
            </a:xfrm>
            <a:custGeom>
              <a:avLst/>
              <a:gdLst>
                <a:gd name="connsiteX0" fmla="*/ 140677 w 3001107"/>
                <a:gd name="connsiteY0" fmla="*/ 682564 h 5064369"/>
                <a:gd name="connsiteX1" fmla="*/ 140677 w 3001107"/>
                <a:gd name="connsiteY1" fmla="*/ 4475777 h 5064369"/>
                <a:gd name="connsiteX2" fmla="*/ 2954216 w 3001107"/>
                <a:gd name="connsiteY2" fmla="*/ 5017477 h 5064369"/>
                <a:gd name="connsiteX3" fmla="*/ 2954216 w 3001107"/>
                <a:gd name="connsiteY3" fmla="*/ 140677 h 5064369"/>
                <a:gd name="connsiteX4" fmla="*/ 140677 w 3001107"/>
                <a:gd name="connsiteY4" fmla="*/ 682564 h 5064369"/>
                <a:gd name="connsiteX5" fmla="*/ 1920334 w 3001107"/>
                <a:gd name="connsiteY5" fmla="*/ 3531929 h 5064369"/>
                <a:gd name="connsiteX6" fmla="*/ 1593026 w 3001107"/>
                <a:gd name="connsiteY6" fmla="*/ 2913138 h 5064369"/>
                <a:gd name="connsiteX7" fmla="*/ 1554574 w 3001107"/>
                <a:gd name="connsiteY7" fmla="*/ 2785966 h 5064369"/>
                <a:gd name="connsiteX8" fmla="*/ 1549510 w 3001107"/>
                <a:gd name="connsiteY8" fmla="*/ 2785966 h 5064369"/>
                <a:gd name="connsiteX9" fmla="*/ 1505618 w 3001107"/>
                <a:gd name="connsiteY9" fmla="*/ 2918577 h 5064369"/>
                <a:gd name="connsiteX10" fmla="*/ 1177185 w 3001107"/>
                <a:gd name="connsiteY10" fmla="*/ 3531929 h 5064369"/>
                <a:gd name="connsiteX11" fmla="*/ 667184 w 3001107"/>
                <a:gd name="connsiteY11" fmla="*/ 3531929 h 5064369"/>
                <a:gd name="connsiteX12" fmla="*/ 1272657 w 3001107"/>
                <a:gd name="connsiteY12" fmla="*/ 2582078 h 5064369"/>
                <a:gd name="connsiteX13" fmla="*/ 718765 w 3001107"/>
                <a:gd name="connsiteY13" fmla="*/ 1632040 h 5064369"/>
                <a:gd name="connsiteX14" fmla="*/ 1239458 w 3001107"/>
                <a:gd name="connsiteY14" fmla="*/ 1632040 h 5064369"/>
                <a:gd name="connsiteX15" fmla="*/ 1511058 w 3001107"/>
                <a:gd name="connsiteY15" fmla="*/ 2201688 h 5064369"/>
                <a:gd name="connsiteX16" fmla="*/ 1568079 w 3001107"/>
                <a:gd name="connsiteY16" fmla="*/ 2361872 h 5064369"/>
                <a:gd name="connsiteX17" fmla="*/ 1573331 w 3001107"/>
                <a:gd name="connsiteY17" fmla="*/ 2361872 h 5064369"/>
                <a:gd name="connsiteX18" fmla="*/ 1632978 w 3001107"/>
                <a:gd name="connsiteY18" fmla="*/ 2196248 h 5064369"/>
                <a:gd name="connsiteX19" fmla="*/ 1934964 w 3001107"/>
                <a:gd name="connsiteY19" fmla="*/ 1631852 h 5064369"/>
                <a:gd name="connsiteX20" fmla="*/ 2411765 w 3001107"/>
                <a:gd name="connsiteY20" fmla="*/ 1631852 h 5064369"/>
                <a:gd name="connsiteX21" fmla="*/ 1842117 w 3001107"/>
                <a:gd name="connsiteY21" fmla="*/ 2573825 h 5064369"/>
                <a:gd name="connsiteX22" fmla="*/ 2427709 w 3001107"/>
                <a:gd name="connsiteY22" fmla="*/ 3531741 h 5064369"/>
                <a:gd name="connsiteX23" fmla="*/ 1920334 w 3001107"/>
                <a:gd name="connsiteY23" fmla="*/ 3531929 h 5064369"/>
                <a:gd name="connsiteX24" fmla="*/ 1920334 w 3001107"/>
                <a:gd name="connsiteY24" fmla="*/ 3531929 h 506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01107" h="5064369">
                  <a:moveTo>
                    <a:pt x="140677" y="682564"/>
                  </a:moveTo>
                  <a:lnTo>
                    <a:pt x="140677" y="4475777"/>
                  </a:lnTo>
                  <a:lnTo>
                    <a:pt x="2954216" y="5017477"/>
                  </a:lnTo>
                  <a:lnTo>
                    <a:pt x="2954216" y="140677"/>
                  </a:lnTo>
                  <a:lnTo>
                    <a:pt x="140677" y="682564"/>
                  </a:lnTo>
                  <a:close/>
                  <a:moveTo>
                    <a:pt x="1920334" y="3531929"/>
                  </a:moveTo>
                  <a:lnTo>
                    <a:pt x="1593026" y="2913138"/>
                  </a:lnTo>
                  <a:cubicBezTo>
                    <a:pt x="1580646" y="2890067"/>
                    <a:pt x="1567891" y="2847676"/>
                    <a:pt x="1554574" y="2785966"/>
                  </a:cubicBezTo>
                  <a:lnTo>
                    <a:pt x="1549510" y="2785966"/>
                  </a:lnTo>
                  <a:cubicBezTo>
                    <a:pt x="1543320" y="2815039"/>
                    <a:pt x="1528689" y="2859306"/>
                    <a:pt x="1505618" y="2918577"/>
                  </a:cubicBezTo>
                  <a:lnTo>
                    <a:pt x="1177185" y="3531929"/>
                  </a:lnTo>
                  <a:lnTo>
                    <a:pt x="667184" y="3531929"/>
                  </a:lnTo>
                  <a:lnTo>
                    <a:pt x="1272657" y="2582078"/>
                  </a:lnTo>
                  <a:lnTo>
                    <a:pt x="718765" y="1632040"/>
                  </a:lnTo>
                  <a:lnTo>
                    <a:pt x="1239458" y="1632040"/>
                  </a:lnTo>
                  <a:lnTo>
                    <a:pt x="1511058" y="2201688"/>
                  </a:lnTo>
                  <a:cubicBezTo>
                    <a:pt x="1532253" y="2246704"/>
                    <a:pt x="1551198" y="2300162"/>
                    <a:pt x="1568079" y="2361872"/>
                  </a:cubicBezTo>
                  <a:lnTo>
                    <a:pt x="1573331" y="2361872"/>
                  </a:lnTo>
                  <a:cubicBezTo>
                    <a:pt x="1584022" y="2324733"/>
                    <a:pt x="1603905" y="2269588"/>
                    <a:pt x="1632978" y="2196248"/>
                  </a:cubicBezTo>
                  <a:lnTo>
                    <a:pt x="1934964" y="1631852"/>
                  </a:lnTo>
                  <a:lnTo>
                    <a:pt x="2411765" y="1631852"/>
                  </a:lnTo>
                  <a:lnTo>
                    <a:pt x="1842117" y="2573825"/>
                  </a:lnTo>
                  <a:lnTo>
                    <a:pt x="2427709" y="3531741"/>
                  </a:lnTo>
                  <a:lnTo>
                    <a:pt x="1920334" y="3531929"/>
                  </a:lnTo>
                  <a:lnTo>
                    <a:pt x="1920334" y="3531929"/>
                  </a:lnTo>
                  <a:close/>
                </a:path>
              </a:pathLst>
            </a:custGeom>
            <a:solidFill>
              <a:srgbClr val="FFFFFF"/>
            </a:solidFill>
            <a:ln w="9525" cap="flat">
              <a:noFill/>
              <a:prstDash val="solid"/>
              <a:miter/>
            </a:ln>
          </p:spPr>
          <p:txBody>
            <a:bodyPr rtlCol="0" anchor="ctr"/>
            <a:lstStyle/>
            <a:p>
              <a:endParaRPr lang="sv-SE"/>
            </a:p>
          </p:txBody>
        </p:sp>
      </p:grpSp>
      <p:sp>
        <p:nvSpPr>
          <p:cNvPr id="75" name="textruta 74">
            <a:extLst>
              <a:ext uri="{FF2B5EF4-FFF2-40B4-BE49-F238E27FC236}">
                <a16:creationId xmlns:a16="http://schemas.microsoft.com/office/drawing/2014/main" id="{2B57ABA8-823C-4C95-9AC7-A439F1931B22}"/>
              </a:ext>
            </a:extLst>
          </p:cNvPr>
          <p:cNvSpPr txBox="1"/>
          <p:nvPr/>
        </p:nvSpPr>
        <p:spPr>
          <a:xfrm>
            <a:off x="4017164" y="1628784"/>
            <a:ext cx="1014266" cy="400110"/>
          </a:xfrm>
          <a:prstGeom prst="rect">
            <a:avLst/>
          </a:prstGeom>
          <a:noFill/>
        </p:spPr>
        <p:txBody>
          <a:bodyPr wrap="square" rtlCol="0">
            <a:spAutoFit/>
          </a:bodyPr>
          <a:lstStyle/>
          <a:p>
            <a:r>
              <a:rPr lang="sv-SE" sz="2000" dirty="0">
                <a:solidFill>
                  <a:schemeClr val="bg1"/>
                </a:solidFill>
                <a:latin typeface="Franklin Gothic Demi Cond" panose="020B0706030402020204" pitchFamily="34" charset="0"/>
              </a:rPr>
              <a:t>EXCEL</a:t>
            </a:r>
          </a:p>
        </p:txBody>
      </p:sp>
      <p:pic>
        <p:nvPicPr>
          <p:cNvPr id="76" name="Platshållare för innehåll 6">
            <a:extLst>
              <a:ext uri="{FF2B5EF4-FFF2-40B4-BE49-F238E27FC236}">
                <a16:creationId xmlns:a16="http://schemas.microsoft.com/office/drawing/2014/main" id="{536074FE-F2F4-404A-8B94-80AAF572A8A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7127536" y="757887"/>
            <a:ext cx="6052054" cy="5442403"/>
          </a:xfrm>
        </p:spPr>
      </p:pic>
      <p:sp>
        <p:nvSpPr>
          <p:cNvPr id="2" name="Rektangel 1">
            <a:extLst>
              <a:ext uri="{FF2B5EF4-FFF2-40B4-BE49-F238E27FC236}">
                <a16:creationId xmlns:a16="http://schemas.microsoft.com/office/drawing/2014/main" id="{FEC2041A-0030-452B-9791-783E28D241D7}"/>
              </a:ext>
            </a:extLst>
          </p:cNvPr>
          <p:cNvSpPr/>
          <p:nvPr/>
        </p:nvSpPr>
        <p:spPr>
          <a:xfrm rot="1012859">
            <a:off x="11157992" y="1629644"/>
            <a:ext cx="1063772" cy="14773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6" name="Rektangel 85">
            <a:extLst>
              <a:ext uri="{FF2B5EF4-FFF2-40B4-BE49-F238E27FC236}">
                <a16:creationId xmlns:a16="http://schemas.microsoft.com/office/drawing/2014/main" id="{A3037FF9-4BCE-4A3D-BDB1-DAB22ED5852B}"/>
              </a:ext>
            </a:extLst>
          </p:cNvPr>
          <p:cNvSpPr/>
          <p:nvPr/>
        </p:nvSpPr>
        <p:spPr>
          <a:xfrm rot="21288877">
            <a:off x="11002031" y="1537086"/>
            <a:ext cx="1063772" cy="14773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7" name="Rektangel 86">
            <a:extLst>
              <a:ext uri="{FF2B5EF4-FFF2-40B4-BE49-F238E27FC236}">
                <a16:creationId xmlns:a16="http://schemas.microsoft.com/office/drawing/2014/main" id="{853A7708-EEE6-41B2-80CD-0EE93E6C60AA}"/>
              </a:ext>
            </a:extLst>
          </p:cNvPr>
          <p:cNvSpPr/>
          <p:nvPr/>
        </p:nvSpPr>
        <p:spPr>
          <a:xfrm rot="20230038">
            <a:off x="10772314" y="1527634"/>
            <a:ext cx="1063772" cy="14773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1868004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ktangel 4">
            <a:extLst>
              <a:ext uri="{FF2B5EF4-FFF2-40B4-BE49-F238E27FC236}">
                <a16:creationId xmlns:a16="http://schemas.microsoft.com/office/drawing/2014/main" id="{20A8FFCB-DC08-4C22-AF45-39CA412B1304}"/>
              </a:ext>
            </a:extLst>
          </p:cNvPr>
          <p:cNvSpPr/>
          <p:nvPr/>
        </p:nvSpPr>
        <p:spPr>
          <a:xfrm>
            <a:off x="1456735" y="1425203"/>
            <a:ext cx="8481848" cy="3619763"/>
          </a:xfrm>
          <a:prstGeom prst="rect">
            <a:avLst/>
          </a:prstGeom>
          <a:solidFill>
            <a:srgbClr val="1E744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sp>
        <p:nvSpPr>
          <p:cNvPr id="4" name="Rektangel 3">
            <a:extLst>
              <a:ext uri="{FF2B5EF4-FFF2-40B4-BE49-F238E27FC236}">
                <a16:creationId xmlns:a16="http://schemas.microsoft.com/office/drawing/2014/main" id="{C02E1D02-09AD-441C-B301-5DF772D2854A}"/>
              </a:ext>
            </a:extLst>
          </p:cNvPr>
          <p:cNvSpPr/>
          <p:nvPr/>
        </p:nvSpPr>
        <p:spPr>
          <a:xfrm>
            <a:off x="1981653" y="2500201"/>
            <a:ext cx="7282764" cy="1569660"/>
          </a:xfrm>
          <a:prstGeom prst="rect">
            <a:avLst/>
          </a:prstGeom>
        </p:spPr>
        <p:txBody>
          <a:bodyPr wrap="none">
            <a:spAutoFit/>
          </a:bodyPr>
          <a:lstStyle/>
          <a:p>
            <a:pPr algn="ctr">
              <a:spcAft>
                <a:spcPts val="0"/>
              </a:spcAft>
            </a:pPr>
            <a:r>
              <a:rPr lang="sv-SE" sz="9600" dirty="0" err="1">
                <a:solidFill>
                  <a:srgbClr val="FFFFFF"/>
                </a:solidFill>
                <a:latin typeface="Japanese 3017" panose="02000500000000000000" pitchFamily="2" charset="0"/>
                <a:ea typeface="Times New Roman" panose="02020603050405020304" pitchFamily="18" charset="0"/>
              </a:rPr>
              <a:t>ExcelNinja</a:t>
            </a:r>
            <a:endParaRPr lang="sv-SE" sz="9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615297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objekt 3">
            <a:extLst>
              <a:ext uri="{FF2B5EF4-FFF2-40B4-BE49-F238E27FC236}">
                <a16:creationId xmlns:a16="http://schemas.microsoft.com/office/drawing/2014/main" id="{D02BAE30-E77D-48A7-975D-D212D28295DD}"/>
              </a:ext>
            </a:extLst>
          </p:cNvPr>
          <p:cNvPicPr>
            <a:picLocks noChangeAspect="1"/>
          </p:cNvPicPr>
          <p:nvPr/>
        </p:nvPicPr>
        <p:blipFill>
          <a:blip r:embed="rId2"/>
          <a:stretch>
            <a:fillRect/>
          </a:stretch>
        </p:blipFill>
        <p:spPr>
          <a:xfrm>
            <a:off x="323335" y="292893"/>
            <a:ext cx="3748690" cy="6065044"/>
          </a:xfrm>
          <a:prstGeom prst="rect">
            <a:avLst/>
          </a:prstGeom>
        </p:spPr>
      </p:pic>
      <p:pic>
        <p:nvPicPr>
          <p:cNvPr id="5" name="Bildobjekt 4">
            <a:extLst>
              <a:ext uri="{FF2B5EF4-FFF2-40B4-BE49-F238E27FC236}">
                <a16:creationId xmlns:a16="http://schemas.microsoft.com/office/drawing/2014/main" id="{575BDE5D-C37C-417D-A359-29CFAC9F39A7}"/>
              </a:ext>
            </a:extLst>
          </p:cNvPr>
          <p:cNvPicPr>
            <a:picLocks noChangeAspect="1"/>
          </p:cNvPicPr>
          <p:nvPr/>
        </p:nvPicPr>
        <p:blipFill>
          <a:blip r:embed="rId3"/>
          <a:stretch>
            <a:fillRect/>
          </a:stretch>
        </p:blipFill>
        <p:spPr>
          <a:xfrm>
            <a:off x="3848627" y="2128838"/>
            <a:ext cx="3957004" cy="4436269"/>
          </a:xfrm>
          <a:prstGeom prst="rect">
            <a:avLst/>
          </a:prstGeom>
        </p:spPr>
      </p:pic>
    </p:spTree>
    <p:extLst>
      <p:ext uri="{BB962C8B-B14F-4D97-AF65-F5344CB8AC3E}">
        <p14:creationId xmlns:p14="http://schemas.microsoft.com/office/powerpoint/2010/main" val="30625785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ihandsfigur: Form 39">
            <a:extLst>
              <a:ext uri="{FF2B5EF4-FFF2-40B4-BE49-F238E27FC236}">
                <a16:creationId xmlns:a16="http://schemas.microsoft.com/office/drawing/2014/main" id="{F7D46B1B-B460-43C7-999E-34F79752835A}"/>
              </a:ext>
            </a:extLst>
          </p:cNvPr>
          <p:cNvSpPr/>
          <p:nvPr/>
        </p:nvSpPr>
        <p:spPr>
          <a:xfrm>
            <a:off x="8602506" y="398760"/>
            <a:ext cx="3159148" cy="1707020"/>
          </a:xfrm>
          <a:custGeom>
            <a:avLst/>
            <a:gdLst>
              <a:gd name="connsiteX0" fmla="*/ 3175977 w 3175977"/>
              <a:gd name="connsiteY0" fmla="*/ 0 h 1707020"/>
              <a:gd name="connsiteX1" fmla="*/ 3175977 w 3175977"/>
              <a:gd name="connsiteY1" fmla="*/ 987353 h 1707020"/>
              <a:gd name="connsiteX2" fmla="*/ 3175977 w 3175977"/>
              <a:gd name="connsiteY2" fmla="*/ 1297186 h 1707020"/>
              <a:gd name="connsiteX3" fmla="*/ 3175977 w 3175977"/>
              <a:gd name="connsiteY3" fmla="*/ 1707020 h 1707020"/>
              <a:gd name="connsiteX4" fmla="*/ 977 w 3175977"/>
              <a:gd name="connsiteY4" fmla="*/ 1707020 h 1707020"/>
              <a:gd name="connsiteX5" fmla="*/ 977 w 3175977"/>
              <a:gd name="connsiteY5" fmla="*/ 1566209 h 1707020"/>
              <a:gd name="connsiteX6" fmla="*/ 0 w 3175977"/>
              <a:gd name="connsiteY6" fmla="*/ 1566664 h 1707020"/>
              <a:gd name="connsiteX7" fmla="*/ 0 w 3175977"/>
              <a:gd name="connsiteY7" fmla="*/ 557342 h 1707020"/>
              <a:gd name="connsiteX8" fmla="*/ 640402 w 3175977"/>
              <a:gd name="connsiteY8" fmla="*/ 976128 h 1707020"/>
              <a:gd name="connsiteX9" fmla="*/ 1253449 w 3175977"/>
              <a:gd name="connsiteY9" fmla="*/ 557342 h 1707020"/>
              <a:gd name="connsiteX10" fmla="*/ 1838790 w 3175977"/>
              <a:gd name="connsiteY10" fmla="*/ 957201 h 1707020"/>
              <a:gd name="connsiteX11" fmla="*/ 2346246 w 3175977"/>
              <a:gd name="connsiteY11" fmla="*/ 402426 h 1707020"/>
              <a:gd name="connsiteX12" fmla="*/ 2511213 w 3175977"/>
              <a:gd name="connsiteY12" fmla="*/ 582776 h 170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5977" h="1707020">
                <a:moveTo>
                  <a:pt x="3175977" y="0"/>
                </a:moveTo>
                <a:lnTo>
                  <a:pt x="3175977" y="987353"/>
                </a:lnTo>
                <a:lnTo>
                  <a:pt x="3175977" y="1297186"/>
                </a:lnTo>
                <a:lnTo>
                  <a:pt x="3175977" y="1707020"/>
                </a:lnTo>
                <a:lnTo>
                  <a:pt x="977" y="1707020"/>
                </a:lnTo>
                <a:lnTo>
                  <a:pt x="977" y="1566209"/>
                </a:lnTo>
                <a:lnTo>
                  <a:pt x="0" y="1566664"/>
                </a:lnTo>
                <a:lnTo>
                  <a:pt x="0" y="557342"/>
                </a:lnTo>
                <a:lnTo>
                  <a:pt x="640402" y="976128"/>
                </a:lnTo>
                <a:lnTo>
                  <a:pt x="1253449" y="557342"/>
                </a:lnTo>
                <a:lnTo>
                  <a:pt x="1838790" y="957201"/>
                </a:lnTo>
                <a:lnTo>
                  <a:pt x="2346246" y="402426"/>
                </a:lnTo>
                <a:lnTo>
                  <a:pt x="2511213" y="5827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20" name="Grupp 19">
            <a:extLst>
              <a:ext uri="{FF2B5EF4-FFF2-40B4-BE49-F238E27FC236}">
                <a16:creationId xmlns:a16="http://schemas.microsoft.com/office/drawing/2014/main" id="{4A8EC5AD-8A34-4677-99E2-5D78C09EC358}"/>
              </a:ext>
            </a:extLst>
          </p:cNvPr>
          <p:cNvGrpSpPr/>
          <p:nvPr/>
        </p:nvGrpSpPr>
        <p:grpSpPr>
          <a:xfrm>
            <a:off x="2835148" y="672427"/>
            <a:ext cx="1440000" cy="1440000"/>
            <a:chOff x="2571749" y="1493043"/>
            <a:chExt cx="1440000" cy="1440000"/>
          </a:xfrm>
        </p:grpSpPr>
        <p:sp>
          <p:nvSpPr>
            <p:cNvPr id="2" name="Cirkel: ihålig 1">
              <a:extLst>
                <a:ext uri="{FF2B5EF4-FFF2-40B4-BE49-F238E27FC236}">
                  <a16:creationId xmlns:a16="http://schemas.microsoft.com/office/drawing/2014/main" id="{47EE51B7-D163-4B78-8473-8CADDF4BAD1F}"/>
                </a:ext>
              </a:extLst>
            </p:cNvPr>
            <p:cNvSpPr/>
            <p:nvPr/>
          </p:nvSpPr>
          <p:spPr>
            <a:xfrm>
              <a:off x="2571749" y="1493043"/>
              <a:ext cx="1440000" cy="1440000"/>
            </a:xfrm>
            <a:prstGeom prst="donut">
              <a:avLst>
                <a:gd name="adj" fmla="val 18047"/>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3" name="Blockbåge 2">
              <a:extLst>
                <a:ext uri="{FF2B5EF4-FFF2-40B4-BE49-F238E27FC236}">
                  <a16:creationId xmlns:a16="http://schemas.microsoft.com/office/drawing/2014/main" id="{CF85EA56-A230-4576-844F-37128D7D8206}"/>
                </a:ext>
              </a:extLst>
            </p:cNvPr>
            <p:cNvSpPr/>
            <p:nvPr/>
          </p:nvSpPr>
          <p:spPr>
            <a:xfrm>
              <a:off x="2571749" y="1493043"/>
              <a:ext cx="1440000" cy="1440000"/>
            </a:xfrm>
            <a:prstGeom prst="blockArc">
              <a:avLst>
                <a:gd name="adj1" fmla="val 187636"/>
                <a:gd name="adj2" fmla="val 12863372"/>
                <a:gd name="adj3" fmla="val 18152"/>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14" name="Rektangel 13">
            <a:extLst>
              <a:ext uri="{FF2B5EF4-FFF2-40B4-BE49-F238E27FC236}">
                <a16:creationId xmlns:a16="http://schemas.microsoft.com/office/drawing/2014/main" id="{663A5B21-9D5E-46F3-9758-BD31F79043E8}"/>
              </a:ext>
            </a:extLst>
          </p:cNvPr>
          <p:cNvSpPr/>
          <p:nvPr/>
        </p:nvSpPr>
        <p:spPr>
          <a:xfrm>
            <a:off x="4996786" y="1303866"/>
            <a:ext cx="3175000" cy="71966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5" name="Likbent triangel 14">
            <a:extLst>
              <a:ext uri="{FF2B5EF4-FFF2-40B4-BE49-F238E27FC236}">
                <a16:creationId xmlns:a16="http://schemas.microsoft.com/office/drawing/2014/main" id="{8C0A35F0-B2B9-4B50-86BA-1166425EAD63}"/>
              </a:ext>
            </a:extLst>
          </p:cNvPr>
          <p:cNvSpPr/>
          <p:nvPr/>
        </p:nvSpPr>
        <p:spPr>
          <a:xfrm>
            <a:off x="5928222" y="892437"/>
            <a:ext cx="1316567" cy="719667"/>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7" name="Likbent triangel 26">
            <a:extLst>
              <a:ext uri="{FF2B5EF4-FFF2-40B4-BE49-F238E27FC236}">
                <a16:creationId xmlns:a16="http://schemas.microsoft.com/office/drawing/2014/main" id="{81DA7454-9B18-4976-BEEC-22B119C611A2}"/>
              </a:ext>
            </a:extLst>
          </p:cNvPr>
          <p:cNvSpPr/>
          <p:nvPr/>
        </p:nvSpPr>
        <p:spPr>
          <a:xfrm>
            <a:off x="6720411" y="753200"/>
            <a:ext cx="1440000" cy="739843"/>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Likbent triangel 27">
            <a:extLst>
              <a:ext uri="{FF2B5EF4-FFF2-40B4-BE49-F238E27FC236}">
                <a16:creationId xmlns:a16="http://schemas.microsoft.com/office/drawing/2014/main" id="{95C630E8-DA74-4488-B736-0100C6998213}"/>
              </a:ext>
            </a:extLst>
          </p:cNvPr>
          <p:cNvSpPr/>
          <p:nvPr/>
        </p:nvSpPr>
        <p:spPr>
          <a:xfrm>
            <a:off x="5202796" y="896813"/>
            <a:ext cx="1610876" cy="739843"/>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0" name="Likbent triangel 29">
            <a:extLst>
              <a:ext uri="{FF2B5EF4-FFF2-40B4-BE49-F238E27FC236}">
                <a16:creationId xmlns:a16="http://schemas.microsoft.com/office/drawing/2014/main" id="{A32FCC8E-0525-42A3-B9B2-92F31B046830}"/>
              </a:ext>
            </a:extLst>
          </p:cNvPr>
          <p:cNvSpPr/>
          <p:nvPr/>
        </p:nvSpPr>
        <p:spPr>
          <a:xfrm rot="5400000">
            <a:off x="4942723" y="986088"/>
            <a:ext cx="1009321" cy="901198"/>
          </a:xfrm>
          <a:prstGeom prst="triangle">
            <a:avLst>
              <a:gd name="adj" fmla="val 58389"/>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1" name="Likbent triangel 30">
            <a:extLst>
              <a:ext uri="{FF2B5EF4-FFF2-40B4-BE49-F238E27FC236}">
                <a16:creationId xmlns:a16="http://schemas.microsoft.com/office/drawing/2014/main" id="{95D99B13-AFD3-4B0D-B5D6-55DEA5651B7F}"/>
              </a:ext>
            </a:extLst>
          </p:cNvPr>
          <p:cNvSpPr/>
          <p:nvPr/>
        </p:nvSpPr>
        <p:spPr>
          <a:xfrm rot="5400000" flipV="1">
            <a:off x="7153273" y="772136"/>
            <a:ext cx="1297185" cy="739842"/>
          </a:xfrm>
          <a:prstGeom prst="triangle">
            <a:avLst>
              <a:gd name="adj" fmla="val 81982"/>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2" name="Likbent triangel 31">
            <a:extLst>
              <a:ext uri="{FF2B5EF4-FFF2-40B4-BE49-F238E27FC236}">
                <a16:creationId xmlns:a16="http://schemas.microsoft.com/office/drawing/2014/main" id="{1A1C1F80-FD56-4215-942B-776E9128C1A2}"/>
              </a:ext>
            </a:extLst>
          </p:cNvPr>
          <p:cNvSpPr/>
          <p:nvPr/>
        </p:nvSpPr>
        <p:spPr>
          <a:xfrm flipV="1">
            <a:off x="4444999" y="3542049"/>
            <a:ext cx="855089" cy="453217"/>
          </a:xfrm>
          <a:prstGeom prst="triangle">
            <a:avLst>
              <a:gd name="adj" fmla="val 0"/>
            </a:avLst>
          </a:prstGeom>
          <a:solidFill>
            <a:srgbClr val="135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6" name="Bildobjekt 15">
            <a:extLst>
              <a:ext uri="{FF2B5EF4-FFF2-40B4-BE49-F238E27FC236}">
                <a16:creationId xmlns:a16="http://schemas.microsoft.com/office/drawing/2014/main" id="{4AEEDB11-4A19-44AE-8C13-DE48C25CB93F}"/>
              </a:ext>
            </a:extLst>
          </p:cNvPr>
          <p:cNvPicPr>
            <a:picLocks noChangeAspect="1"/>
          </p:cNvPicPr>
          <p:nvPr/>
        </p:nvPicPr>
        <p:blipFill>
          <a:blip r:embed="rId2"/>
          <a:stretch>
            <a:fillRect/>
          </a:stretch>
        </p:blipFill>
        <p:spPr>
          <a:xfrm>
            <a:off x="6986575" y="3176592"/>
            <a:ext cx="4419600" cy="2943225"/>
          </a:xfrm>
          <a:prstGeom prst="rect">
            <a:avLst/>
          </a:prstGeom>
        </p:spPr>
      </p:pic>
      <p:sp>
        <p:nvSpPr>
          <p:cNvPr id="48" name="Frihandsfigur: Form 47">
            <a:extLst>
              <a:ext uri="{FF2B5EF4-FFF2-40B4-BE49-F238E27FC236}">
                <a16:creationId xmlns:a16="http://schemas.microsoft.com/office/drawing/2014/main" id="{C68A1D63-28CB-4D63-A43C-4D0609C4A99B}"/>
              </a:ext>
            </a:extLst>
          </p:cNvPr>
          <p:cNvSpPr/>
          <p:nvPr/>
        </p:nvSpPr>
        <p:spPr>
          <a:xfrm>
            <a:off x="8602507" y="892437"/>
            <a:ext cx="3159148" cy="1530069"/>
          </a:xfrm>
          <a:custGeom>
            <a:avLst/>
            <a:gdLst>
              <a:gd name="connsiteX0" fmla="*/ 3175003 w 3175003"/>
              <a:gd name="connsiteY0" fmla="*/ 0 h 1530069"/>
              <a:gd name="connsiteX1" fmla="*/ 3175003 w 3175003"/>
              <a:gd name="connsiteY1" fmla="*/ 1297186 h 1530069"/>
              <a:gd name="connsiteX2" fmla="*/ 3175002 w 3175003"/>
              <a:gd name="connsiteY2" fmla="*/ 1297185 h 1530069"/>
              <a:gd name="connsiteX3" fmla="*/ 3175002 w 3175003"/>
              <a:gd name="connsiteY3" fmla="*/ 1530069 h 1530069"/>
              <a:gd name="connsiteX4" fmla="*/ 2 w 3175003"/>
              <a:gd name="connsiteY4" fmla="*/ 1530069 h 1530069"/>
              <a:gd name="connsiteX5" fmla="*/ 2 w 3175003"/>
              <a:gd name="connsiteY5" fmla="*/ 1447883 h 1530069"/>
              <a:gd name="connsiteX6" fmla="*/ 0 w 3175003"/>
              <a:gd name="connsiteY6" fmla="*/ 1447884 h 1530069"/>
              <a:gd name="connsiteX7" fmla="*/ 0 w 3175003"/>
              <a:gd name="connsiteY7" fmla="*/ 438562 h 1530069"/>
              <a:gd name="connsiteX8" fmla="*/ 568434 w 3175003"/>
              <a:gd name="connsiteY8" fmla="*/ 810286 h 1530069"/>
              <a:gd name="connsiteX9" fmla="*/ 1011450 w 3175003"/>
              <a:gd name="connsiteY9" fmla="*/ 403349 h 1530069"/>
              <a:gd name="connsiteX10" fmla="*/ 1323517 w 3175003"/>
              <a:gd name="connsiteY10" fmla="*/ 690001 h 1530069"/>
              <a:gd name="connsiteX11" fmla="*/ 1589722 w 3175003"/>
              <a:gd name="connsiteY11" fmla="*/ 398973 h 1530069"/>
              <a:gd name="connsiteX12" fmla="*/ 1937798 w 3175003"/>
              <a:gd name="connsiteY12" fmla="*/ 779506 h 1530069"/>
              <a:gd name="connsiteX13" fmla="*/ 2443627 w 3175003"/>
              <a:gd name="connsiteY13" fmla="*/ 259736 h 1530069"/>
              <a:gd name="connsiteX14" fmla="*/ 2764748 w 3175003"/>
              <a:gd name="connsiteY14" fmla="*/ 589706 h 15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75003" h="1530069">
                <a:moveTo>
                  <a:pt x="3175003" y="0"/>
                </a:moveTo>
                <a:lnTo>
                  <a:pt x="3175003" y="1297186"/>
                </a:lnTo>
                <a:lnTo>
                  <a:pt x="3175002" y="1297185"/>
                </a:lnTo>
                <a:lnTo>
                  <a:pt x="3175002" y="1530069"/>
                </a:lnTo>
                <a:lnTo>
                  <a:pt x="2" y="1530069"/>
                </a:lnTo>
                <a:lnTo>
                  <a:pt x="2" y="1447883"/>
                </a:lnTo>
                <a:lnTo>
                  <a:pt x="0" y="1447884"/>
                </a:lnTo>
                <a:lnTo>
                  <a:pt x="0" y="438562"/>
                </a:lnTo>
                <a:lnTo>
                  <a:pt x="568434" y="810286"/>
                </a:lnTo>
                <a:lnTo>
                  <a:pt x="1011450" y="403349"/>
                </a:lnTo>
                <a:lnTo>
                  <a:pt x="1323517" y="690001"/>
                </a:lnTo>
                <a:lnTo>
                  <a:pt x="1589722" y="398973"/>
                </a:lnTo>
                <a:lnTo>
                  <a:pt x="1937798" y="779506"/>
                </a:lnTo>
                <a:lnTo>
                  <a:pt x="2443627" y="259736"/>
                </a:lnTo>
                <a:lnTo>
                  <a:pt x="2764748" y="58970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61" name="Grupp 60">
            <a:extLst>
              <a:ext uri="{FF2B5EF4-FFF2-40B4-BE49-F238E27FC236}">
                <a16:creationId xmlns:a16="http://schemas.microsoft.com/office/drawing/2014/main" id="{F0860E4D-24ED-4169-B3DA-758707D67D36}"/>
              </a:ext>
            </a:extLst>
          </p:cNvPr>
          <p:cNvGrpSpPr/>
          <p:nvPr/>
        </p:nvGrpSpPr>
        <p:grpSpPr>
          <a:xfrm>
            <a:off x="804333" y="4428067"/>
            <a:ext cx="2248660" cy="1193800"/>
            <a:chOff x="804333" y="4428067"/>
            <a:chExt cx="2248660" cy="1193800"/>
          </a:xfrm>
        </p:grpSpPr>
        <p:cxnSp>
          <p:nvCxnSpPr>
            <p:cNvPr id="50" name="Rak koppling 49">
              <a:extLst>
                <a:ext uri="{FF2B5EF4-FFF2-40B4-BE49-F238E27FC236}">
                  <a16:creationId xmlns:a16="http://schemas.microsoft.com/office/drawing/2014/main" id="{B5009B00-6D32-49AC-A4C2-A1BEA573FA64}"/>
                </a:ext>
              </a:extLst>
            </p:cNvPr>
            <p:cNvCxnSpPr/>
            <p:nvPr/>
          </p:nvCxnSpPr>
          <p:spPr>
            <a:xfrm>
              <a:off x="804333" y="4428067"/>
              <a:ext cx="0" cy="119380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Rak koppling 50">
              <a:extLst>
                <a:ext uri="{FF2B5EF4-FFF2-40B4-BE49-F238E27FC236}">
                  <a16:creationId xmlns:a16="http://schemas.microsoft.com/office/drawing/2014/main" id="{B5F56BB5-D9FD-4089-BB11-21419F2634C4}"/>
                </a:ext>
              </a:extLst>
            </p:cNvPr>
            <p:cNvCxnSpPr>
              <a:cxnSpLocks/>
            </p:cNvCxnSpPr>
            <p:nvPr/>
          </p:nvCxnSpPr>
          <p:spPr>
            <a:xfrm>
              <a:off x="804333" y="5604933"/>
              <a:ext cx="2248660"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Rektangel 52">
              <a:extLst>
                <a:ext uri="{FF2B5EF4-FFF2-40B4-BE49-F238E27FC236}">
                  <a16:creationId xmlns:a16="http://schemas.microsoft.com/office/drawing/2014/main" id="{D4672565-4191-446B-82DC-15E255D5D944}"/>
                </a:ext>
              </a:extLst>
            </p:cNvPr>
            <p:cNvSpPr/>
            <p:nvPr/>
          </p:nvSpPr>
          <p:spPr>
            <a:xfrm>
              <a:off x="950764" y="4578356"/>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4" name="Rektangel 53">
              <a:extLst>
                <a:ext uri="{FF2B5EF4-FFF2-40B4-BE49-F238E27FC236}">
                  <a16:creationId xmlns:a16="http://schemas.microsoft.com/office/drawing/2014/main" id="{B1DC33CF-8561-49F0-A1F3-F612ADE31D1D}"/>
                </a:ext>
              </a:extLst>
            </p:cNvPr>
            <p:cNvSpPr/>
            <p:nvPr/>
          </p:nvSpPr>
          <p:spPr>
            <a:xfrm>
              <a:off x="950764" y="4821769"/>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5" name="Rektangel 54">
              <a:extLst>
                <a:ext uri="{FF2B5EF4-FFF2-40B4-BE49-F238E27FC236}">
                  <a16:creationId xmlns:a16="http://schemas.microsoft.com/office/drawing/2014/main" id="{3E872060-7F6F-4069-9448-CCE15CD9625C}"/>
                </a:ext>
              </a:extLst>
            </p:cNvPr>
            <p:cNvSpPr/>
            <p:nvPr/>
          </p:nvSpPr>
          <p:spPr>
            <a:xfrm>
              <a:off x="950764" y="5071537"/>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6" name="Rektangel 55">
              <a:extLst>
                <a:ext uri="{FF2B5EF4-FFF2-40B4-BE49-F238E27FC236}">
                  <a16:creationId xmlns:a16="http://schemas.microsoft.com/office/drawing/2014/main" id="{6681A6C5-5DE2-4343-AE13-2B2303D71E8A}"/>
                </a:ext>
              </a:extLst>
            </p:cNvPr>
            <p:cNvSpPr/>
            <p:nvPr/>
          </p:nvSpPr>
          <p:spPr>
            <a:xfrm>
              <a:off x="950764" y="5321305"/>
              <a:ext cx="2102228" cy="2031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7" name="Rektangel 56">
              <a:extLst>
                <a:ext uri="{FF2B5EF4-FFF2-40B4-BE49-F238E27FC236}">
                  <a16:creationId xmlns:a16="http://schemas.microsoft.com/office/drawing/2014/main" id="{21859E6A-B5FD-4D74-A159-3A9A042D9EEE}"/>
                </a:ext>
              </a:extLst>
            </p:cNvPr>
            <p:cNvSpPr/>
            <p:nvPr/>
          </p:nvSpPr>
          <p:spPr>
            <a:xfrm>
              <a:off x="950764" y="4578355"/>
              <a:ext cx="708697"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8" name="Rektangel 57">
              <a:extLst>
                <a:ext uri="{FF2B5EF4-FFF2-40B4-BE49-F238E27FC236}">
                  <a16:creationId xmlns:a16="http://schemas.microsoft.com/office/drawing/2014/main" id="{18F5A559-2406-416D-86AC-303877A4E15C}"/>
                </a:ext>
              </a:extLst>
            </p:cNvPr>
            <p:cNvSpPr/>
            <p:nvPr/>
          </p:nvSpPr>
          <p:spPr>
            <a:xfrm>
              <a:off x="950763" y="4832360"/>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9" name="Rektangel 58">
              <a:extLst>
                <a:ext uri="{FF2B5EF4-FFF2-40B4-BE49-F238E27FC236}">
                  <a16:creationId xmlns:a16="http://schemas.microsoft.com/office/drawing/2014/main" id="{6E6C4FA2-F163-47C6-97C3-A3AE59FAC769}"/>
                </a:ext>
              </a:extLst>
            </p:cNvPr>
            <p:cNvSpPr/>
            <p:nvPr/>
          </p:nvSpPr>
          <p:spPr>
            <a:xfrm>
              <a:off x="950763" y="5071537"/>
              <a:ext cx="158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0" name="Rektangel 59">
              <a:extLst>
                <a:ext uri="{FF2B5EF4-FFF2-40B4-BE49-F238E27FC236}">
                  <a16:creationId xmlns:a16="http://schemas.microsoft.com/office/drawing/2014/main" id="{24F6F148-D494-4496-97B5-B69BBFB935E2}"/>
                </a:ext>
              </a:extLst>
            </p:cNvPr>
            <p:cNvSpPr/>
            <p:nvPr/>
          </p:nvSpPr>
          <p:spPr>
            <a:xfrm>
              <a:off x="950763" y="5324482"/>
              <a:ext cx="1044000" cy="1968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grpSp>
        <p:nvGrpSpPr>
          <p:cNvPr id="86" name="Grupp 85">
            <a:extLst>
              <a:ext uri="{FF2B5EF4-FFF2-40B4-BE49-F238E27FC236}">
                <a16:creationId xmlns:a16="http://schemas.microsoft.com/office/drawing/2014/main" id="{2277589E-E511-42B8-9300-396B83FB5193}"/>
              </a:ext>
            </a:extLst>
          </p:cNvPr>
          <p:cNvGrpSpPr/>
          <p:nvPr/>
        </p:nvGrpSpPr>
        <p:grpSpPr>
          <a:xfrm>
            <a:off x="3613815" y="4942951"/>
            <a:ext cx="921345" cy="1193800"/>
            <a:chOff x="3613815" y="4942951"/>
            <a:chExt cx="921345" cy="1193800"/>
          </a:xfrm>
        </p:grpSpPr>
        <p:cxnSp>
          <p:nvCxnSpPr>
            <p:cNvPr id="62" name="Rak koppling 61">
              <a:extLst>
                <a:ext uri="{FF2B5EF4-FFF2-40B4-BE49-F238E27FC236}">
                  <a16:creationId xmlns:a16="http://schemas.microsoft.com/office/drawing/2014/main" id="{AE4B539E-EA95-4720-8F40-0E2C0280A341}"/>
                </a:ext>
              </a:extLst>
            </p:cNvPr>
            <p:cNvCxnSpPr>
              <a:cxnSpLocks/>
            </p:cNvCxnSpPr>
            <p:nvPr/>
          </p:nvCxnSpPr>
          <p:spPr>
            <a:xfrm>
              <a:off x="3613815" y="4942951"/>
              <a:ext cx="0" cy="119380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3" name="Rak koppling 62">
              <a:extLst>
                <a:ext uri="{FF2B5EF4-FFF2-40B4-BE49-F238E27FC236}">
                  <a16:creationId xmlns:a16="http://schemas.microsoft.com/office/drawing/2014/main" id="{9D5E1ABE-8742-4C2A-A31B-2C666D512856}"/>
                </a:ext>
              </a:extLst>
            </p:cNvPr>
            <p:cNvCxnSpPr>
              <a:cxnSpLocks/>
            </p:cNvCxnSpPr>
            <p:nvPr/>
          </p:nvCxnSpPr>
          <p:spPr>
            <a:xfrm>
              <a:off x="3613815" y="6119817"/>
              <a:ext cx="921345" cy="0"/>
            </a:xfrm>
            <a:prstGeom prst="line">
              <a:avLst/>
            </a:prstGeom>
            <a:ln w="38100">
              <a:solidFill>
                <a:schemeClr val="bg1">
                  <a:lumMod val="6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1" name="Grupp 80">
              <a:extLst>
                <a:ext uri="{FF2B5EF4-FFF2-40B4-BE49-F238E27FC236}">
                  <a16:creationId xmlns:a16="http://schemas.microsoft.com/office/drawing/2014/main" id="{F240A0BA-4BD7-4C9F-AF67-43CC8A81B9C5}"/>
                </a:ext>
              </a:extLst>
            </p:cNvPr>
            <p:cNvGrpSpPr/>
            <p:nvPr/>
          </p:nvGrpSpPr>
          <p:grpSpPr>
            <a:xfrm>
              <a:off x="3613815" y="5024967"/>
              <a:ext cx="921345" cy="637261"/>
              <a:chOff x="3613815" y="5024967"/>
              <a:chExt cx="921345" cy="637261"/>
            </a:xfrm>
          </p:grpSpPr>
          <p:cxnSp>
            <p:nvCxnSpPr>
              <p:cNvPr id="69" name="Rak koppling 68">
                <a:extLst>
                  <a:ext uri="{FF2B5EF4-FFF2-40B4-BE49-F238E27FC236}">
                    <a16:creationId xmlns:a16="http://schemas.microsoft.com/office/drawing/2014/main" id="{8F8138F6-BE99-4781-B0A8-6CAC7111C15C}"/>
                  </a:ext>
                </a:extLst>
              </p:cNvPr>
              <p:cNvCxnSpPr>
                <a:cxnSpLocks/>
              </p:cNvCxnSpPr>
              <p:nvPr/>
            </p:nvCxnSpPr>
            <p:spPr>
              <a:xfrm flipV="1">
                <a:off x="3613815" y="5422903"/>
                <a:ext cx="173001" cy="23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71" name="Rak koppling 70">
                <a:extLst>
                  <a:ext uri="{FF2B5EF4-FFF2-40B4-BE49-F238E27FC236}">
                    <a16:creationId xmlns:a16="http://schemas.microsoft.com/office/drawing/2014/main" id="{213DDEF9-A1B9-4F2C-9719-C9891CBFC263}"/>
                  </a:ext>
                </a:extLst>
              </p:cNvPr>
              <p:cNvCxnSpPr>
                <a:cxnSpLocks/>
              </p:cNvCxnSpPr>
              <p:nvPr/>
            </p:nvCxnSpPr>
            <p:spPr>
              <a:xfrm>
                <a:off x="3786816" y="5422903"/>
                <a:ext cx="150184" cy="15663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74" name="Rak koppling 73">
                <a:extLst>
                  <a:ext uri="{FF2B5EF4-FFF2-40B4-BE49-F238E27FC236}">
                    <a16:creationId xmlns:a16="http://schemas.microsoft.com/office/drawing/2014/main" id="{EE0496C2-04A6-4459-8985-D86E48BE0B9B}"/>
                  </a:ext>
                </a:extLst>
              </p:cNvPr>
              <p:cNvCxnSpPr>
                <a:cxnSpLocks/>
              </p:cNvCxnSpPr>
              <p:nvPr/>
            </p:nvCxnSpPr>
            <p:spPr>
              <a:xfrm flipV="1">
                <a:off x="3939216" y="5268380"/>
                <a:ext cx="235422" cy="306923"/>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76" name="Rak koppling 75">
                <a:extLst>
                  <a:ext uri="{FF2B5EF4-FFF2-40B4-BE49-F238E27FC236}">
                    <a16:creationId xmlns:a16="http://schemas.microsoft.com/office/drawing/2014/main" id="{CC34BB84-8485-4B56-8CA8-DED6443DC5A9}"/>
                  </a:ext>
                </a:extLst>
              </p:cNvPr>
              <p:cNvCxnSpPr>
                <a:cxnSpLocks/>
              </p:cNvCxnSpPr>
              <p:nvPr/>
            </p:nvCxnSpPr>
            <p:spPr>
              <a:xfrm>
                <a:off x="4174638" y="5274735"/>
                <a:ext cx="152400" cy="14604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78" name="Rak koppling 77">
                <a:extLst>
                  <a:ext uri="{FF2B5EF4-FFF2-40B4-BE49-F238E27FC236}">
                    <a16:creationId xmlns:a16="http://schemas.microsoft.com/office/drawing/2014/main" id="{29C4B0E4-7411-4C64-8DE8-AB21BA29E176}"/>
                  </a:ext>
                </a:extLst>
              </p:cNvPr>
              <p:cNvCxnSpPr>
                <a:cxnSpLocks/>
              </p:cNvCxnSpPr>
              <p:nvPr/>
            </p:nvCxnSpPr>
            <p:spPr>
              <a:xfrm flipV="1">
                <a:off x="4327038" y="5024967"/>
                <a:ext cx="208122" cy="39794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82" name="Ellips 81">
              <a:extLst>
                <a:ext uri="{FF2B5EF4-FFF2-40B4-BE49-F238E27FC236}">
                  <a16:creationId xmlns:a16="http://schemas.microsoft.com/office/drawing/2014/main" id="{691E84C2-54AF-420E-8FC2-0F5D180664B0}"/>
                </a:ext>
              </a:extLst>
            </p:cNvPr>
            <p:cNvSpPr/>
            <p:nvPr/>
          </p:nvSpPr>
          <p:spPr>
            <a:xfrm>
              <a:off x="3756240" y="5425670"/>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3" name="Ellips 82">
              <a:extLst>
                <a:ext uri="{FF2B5EF4-FFF2-40B4-BE49-F238E27FC236}">
                  <a16:creationId xmlns:a16="http://schemas.microsoft.com/office/drawing/2014/main" id="{CA818FF3-6D55-4C75-B73A-E3B718E4A6B0}"/>
                </a:ext>
              </a:extLst>
            </p:cNvPr>
            <p:cNvSpPr/>
            <p:nvPr/>
          </p:nvSpPr>
          <p:spPr>
            <a:xfrm>
              <a:off x="3900173" y="5544202"/>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4" name="Ellips 83">
              <a:extLst>
                <a:ext uri="{FF2B5EF4-FFF2-40B4-BE49-F238E27FC236}">
                  <a16:creationId xmlns:a16="http://schemas.microsoft.com/office/drawing/2014/main" id="{DA4B7AF0-D3E4-4343-8CFF-E3909525852A}"/>
                </a:ext>
              </a:extLst>
            </p:cNvPr>
            <p:cNvSpPr/>
            <p:nvPr/>
          </p:nvSpPr>
          <p:spPr>
            <a:xfrm>
              <a:off x="4137243" y="524787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5" name="Ellips 84">
              <a:extLst>
                <a:ext uri="{FF2B5EF4-FFF2-40B4-BE49-F238E27FC236}">
                  <a16:creationId xmlns:a16="http://schemas.microsoft.com/office/drawing/2014/main" id="{33374ECF-2A08-418F-9F3C-7933142B5C3E}"/>
                </a:ext>
              </a:extLst>
            </p:cNvPr>
            <p:cNvSpPr/>
            <p:nvPr/>
          </p:nvSpPr>
          <p:spPr>
            <a:xfrm>
              <a:off x="4298110" y="5400273"/>
              <a:ext cx="72000" cy="72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grpSp>
        <p:nvGrpSpPr>
          <p:cNvPr id="92" name="Grupp 91">
            <a:extLst>
              <a:ext uri="{FF2B5EF4-FFF2-40B4-BE49-F238E27FC236}">
                <a16:creationId xmlns:a16="http://schemas.microsoft.com/office/drawing/2014/main" id="{F26533D2-3A9B-4425-9BFF-E9FCB40EF364}"/>
              </a:ext>
            </a:extLst>
          </p:cNvPr>
          <p:cNvGrpSpPr/>
          <p:nvPr/>
        </p:nvGrpSpPr>
        <p:grpSpPr>
          <a:xfrm>
            <a:off x="720956" y="680897"/>
            <a:ext cx="1442910" cy="1449529"/>
            <a:chOff x="720956" y="680897"/>
            <a:chExt cx="1442910" cy="1449529"/>
          </a:xfrm>
        </p:grpSpPr>
        <p:sp>
          <p:nvSpPr>
            <p:cNvPr id="89" name="Blockbåge 88">
              <a:extLst>
                <a:ext uri="{FF2B5EF4-FFF2-40B4-BE49-F238E27FC236}">
                  <a16:creationId xmlns:a16="http://schemas.microsoft.com/office/drawing/2014/main" id="{093201AE-B949-4042-9A54-49962B3FC4E7}"/>
                </a:ext>
              </a:extLst>
            </p:cNvPr>
            <p:cNvSpPr/>
            <p:nvPr/>
          </p:nvSpPr>
          <p:spPr>
            <a:xfrm>
              <a:off x="723866" y="680897"/>
              <a:ext cx="1440000" cy="1440000"/>
            </a:xfrm>
            <a:prstGeom prst="blockArc">
              <a:avLst>
                <a:gd name="adj1" fmla="val 20176583"/>
                <a:gd name="adj2" fmla="val 4546383"/>
                <a:gd name="adj3" fmla="val 15787"/>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90" name="Blockbåge 89">
              <a:extLst>
                <a:ext uri="{FF2B5EF4-FFF2-40B4-BE49-F238E27FC236}">
                  <a16:creationId xmlns:a16="http://schemas.microsoft.com/office/drawing/2014/main" id="{44C8D66A-7F49-4FA2-A24A-05055C35F57A}"/>
                </a:ext>
              </a:extLst>
            </p:cNvPr>
            <p:cNvSpPr/>
            <p:nvPr/>
          </p:nvSpPr>
          <p:spPr>
            <a:xfrm>
              <a:off x="723865" y="690426"/>
              <a:ext cx="1440000" cy="1440000"/>
            </a:xfrm>
            <a:prstGeom prst="blockArc">
              <a:avLst>
                <a:gd name="adj1" fmla="val 13857115"/>
                <a:gd name="adj2" fmla="val 19455863"/>
                <a:gd name="adj3" fmla="val 17186"/>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91" name="Blockbåge 90">
              <a:extLst>
                <a:ext uri="{FF2B5EF4-FFF2-40B4-BE49-F238E27FC236}">
                  <a16:creationId xmlns:a16="http://schemas.microsoft.com/office/drawing/2014/main" id="{20B425C7-D9F8-4204-8176-4F31930189B7}"/>
                </a:ext>
              </a:extLst>
            </p:cNvPr>
            <p:cNvSpPr/>
            <p:nvPr/>
          </p:nvSpPr>
          <p:spPr>
            <a:xfrm>
              <a:off x="720956" y="680897"/>
              <a:ext cx="1440000" cy="1440000"/>
            </a:xfrm>
            <a:prstGeom prst="blockArc">
              <a:avLst>
                <a:gd name="adj1" fmla="val 5428126"/>
                <a:gd name="adj2" fmla="val 12616472"/>
                <a:gd name="adj3" fmla="val 1548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grpSp>
      <p:sp>
        <p:nvSpPr>
          <p:cNvPr id="99" name="Frihandsfigur: Form 98">
            <a:extLst>
              <a:ext uri="{FF2B5EF4-FFF2-40B4-BE49-F238E27FC236}">
                <a16:creationId xmlns:a16="http://schemas.microsoft.com/office/drawing/2014/main" id="{FD508937-4C0F-4A9F-956B-AF6418486218}"/>
              </a:ext>
            </a:extLst>
          </p:cNvPr>
          <p:cNvSpPr/>
          <p:nvPr/>
        </p:nvSpPr>
        <p:spPr>
          <a:xfrm flipH="1">
            <a:off x="2647094" y="2963390"/>
            <a:ext cx="2578158" cy="565855"/>
          </a:xfrm>
          <a:custGeom>
            <a:avLst/>
            <a:gdLst>
              <a:gd name="connsiteX0" fmla="*/ 2578158 w 2578158"/>
              <a:gd name="connsiteY0" fmla="*/ 0 h 565855"/>
              <a:gd name="connsiteX1" fmla="*/ 1958371 w 2578158"/>
              <a:gd name="connsiteY1" fmla="*/ 0 h 565855"/>
              <a:gd name="connsiteX2" fmla="*/ 1958371 w 2578158"/>
              <a:gd name="connsiteY2" fmla="*/ 571 h 565855"/>
              <a:gd name="connsiteX3" fmla="*/ 1855297 w 2578158"/>
              <a:gd name="connsiteY3" fmla="*/ 571 h 565855"/>
              <a:gd name="connsiteX4" fmla="*/ 1854586 w 2578158"/>
              <a:gd name="connsiteY4" fmla="*/ 0 h 565855"/>
              <a:gd name="connsiteX5" fmla="*/ 1854586 w 2578158"/>
              <a:gd name="connsiteY5" fmla="*/ 571 h 565855"/>
              <a:gd name="connsiteX6" fmla="*/ 0 w 2578158"/>
              <a:gd name="connsiteY6" fmla="*/ 571 h 565855"/>
              <a:gd name="connsiteX7" fmla="*/ 0 w 2578158"/>
              <a:gd name="connsiteY7" fmla="*/ 565855 h 565855"/>
              <a:gd name="connsiteX8" fmla="*/ 1854586 w 2578158"/>
              <a:gd name="connsiteY8" fmla="*/ 565855 h 565855"/>
              <a:gd name="connsiteX9" fmla="*/ 2221537 w 2578158"/>
              <a:gd name="connsiteY9" fmla="*/ 565855 h 565855"/>
              <a:gd name="connsiteX10" fmla="*/ 2558942 w 2578158"/>
              <a:gd name="connsiteY10" fmla="*/ 565855 h 565855"/>
              <a:gd name="connsiteX11" fmla="*/ 2222264 w 2578158"/>
              <a:gd name="connsiteY11" fmla="*/ 295380 h 565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8158" h="565855">
                <a:moveTo>
                  <a:pt x="2578158" y="0"/>
                </a:moveTo>
                <a:lnTo>
                  <a:pt x="1958371" y="0"/>
                </a:lnTo>
                <a:lnTo>
                  <a:pt x="1958371" y="571"/>
                </a:lnTo>
                <a:lnTo>
                  <a:pt x="1855297" y="571"/>
                </a:lnTo>
                <a:lnTo>
                  <a:pt x="1854586" y="0"/>
                </a:lnTo>
                <a:lnTo>
                  <a:pt x="1854586" y="571"/>
                </a:lnTo>
                <a:lnTo>
                  <a:pt x="0" y="571"/>
                </a:lnTo>
                <a:lnTo>
                  <a:pt x="0" y="565855"/>
                </a:lnTo>
                <a:lnTo>
                  <a:pt x="1854586" y="565855"/>
                </a:lnTo>
                <a:lnTo>
                  <a:pt x="2221537" y="565855"/>
                </a:lnTo>
                <a:lnTo>
                  <a:pt x="2558942" y="565855"/>
                </a:lnTo>
                <a:lnTo>
                  <a:pt x="2222264" y="295380"/>
                </a:lnTo>
                <a:close/>
              </a:path>
            </a:pathLst>
          </a:custGeom>
          <a:solidFill>
            <a:srgbClr val="1E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102" name="Bild 100">
            <a:extLst>
              <a:ext uri="{FF2B5EF4-FFF2-40B4-BE49-F238E27FC236}">
                <a16:creationId xmlns:a16="http://schemas.microsoft.com/office/drawing/2014/main" id="{F10291FF-A84C-4661-A19A-738993C3C972}"/>
              </a:ext>
            </a:extLst>
          </p:cNvPr>
          <p:cNvGrpSpPr/>
          <p:nvPr/>
        </p:nvGrpSpPr>
        <p:grpSpPr>
          <a:xfrm>
            <a:off x="3281680" y="3141557"/>
            <a:ext cx="385992" cy="345352"/>
            <a:chOff x="3657600" y="990600"/>
            <a:chExt cx="4876800" cy="4876800"/>
          </a:xfrm>
        </p:grpSpPr>
        <p:sp>
          <p:nvSpPr>
            <p:cNvPr id="103" name="Frihandsfigur: Form 102">
              <a:extLst>
                <a:ext uri="{FF2B5EF4-FFF2-40B4-BE49-F238E27FC236}">
                  <a16:creationId xmlns:a16="http://schemas.microsoft.com/office/drawing/2014/main" id="{4B038498-59D4-4C5A-8082-49EFBB14865C}"/>
                </a:ext>
              </a:extLst>
            </p:cNvPr>
            <p:cNvSpPr/>
            <p:nvPr/>
          </p:nvSpPr>
          <p:spPr>
            <a:xfrm>
              <a:off x="6518031" y="1412631"/>
              <a:ext cx="2063262" cy="3938954"/>
            </a:xfrm>
            <a:custGeom>
              <a:avLst/>
              <a:gdLst>
                <a:gd name="connsiteX0" fmla="*/ 1859186 w 2063261"/>
                <a:gd name="connsiteY0" fmla="*/ 140677 h 3938953"/>
                <a:gd name="connsiteX1" fmla="*/ 140677 w 2063261"/>
                <a:gd name="connsiteY1" fmla="*/ 140677 h 3938953"/>
                <a:gd name="connsiteX2" fmla="*/ 140677 w 2063261"/>
                <a:gd name="connsiteY2" fmla="*/ 700384 h 3938953"/>
                <a:gd name="connsiteX3" fmla="*/ 709199 w 2063261"/>
                <a:gd name="connsiteY3" fmla="*/ 700384 h 3938953"/>
                <a:gd name="connsiteX4" fmla="*/ 709199 w 2063261"/>
                <a:gd name="connsiteY4" fmla="*/ 1081337 h 3938953"/>
                <a:gd name="connsiteX5" fmla="*/ 140677 w 2063261"/>
                <a:gd name="connsiteY5" fmla="*/ 1081337 h 3938953"/>
                <a:gd name="connsiteX6" fmla="*/ 140677 w 2063261"/>
                <a:gd name="connsiteY6" fmla="*/ 1453662 h 3938953"/>
                <a:gd name="connsiteX7" fmla="*/ 703385 w 2063261"/>
                <a:gd name="connsiteY7" fmla="*/ 1453662 h 3938953"/>
                <a:gd name="connsiteX8" fmla="*/ 703385 w 2063261"/>
                <a:gd name="connsiteY8" fmla="*/ 1828800 h 3938953"/>
                <a:gd name="connsiteX9" fmla="*/ 140677 w 2063261"/>
                <a:gd name="connsiteY9" fmla="*/ 1828800 h 3938953"/>
                <a:gd name="connsiteX10" fmla="*/ 140677 w 2063261"/>
                <a:gd name="connsiteY10" fmla="*/ 2203939 h 3938953"/>
                <a:gd name="connsiteX11" fmla="*/ 703385 w 2063261"/>
                <a:gd name="connsiteY11" fmla="*/ 2203939 h 3938953"/>
                <a:gd name="connsiteX12" fmla="*/ 703385 w 2063261"/>
                <a:gd name="connsiteY12" fmla="*/ 2579077 h 3938953"/>
                <a:gd name="connsiteX13" fmla="*/ 140677 w 2063261"/>
                <a:gd name="connsiteY13" fmla="*/ 2579077 h 3938953"/>
                <a:gd name="connsiteX14" fmla="*/ 140677 w 2063261"/>
                <a:gd name="connsiteY14" fmla="*/ 2954216 h 3938953"/>
                <a:gd name="connsiteX15" fmla="*/ 703385 w 2063261"/>
                <a:gd name="connsiteY15" fmla="*/ 2954216 h 3938953"/>
                <a:gd name="connsiteX16" fmla="*/ 703385 w 2063261"/>
                <a:gd name="connsiteY16" fmla="*/ 3329354 h 3938953"/>
                <a:gd name="connsiteX17" fmla="*/ 140677 w 2063261"/>
                <a:gd name="connsiteY17" fmla="*/ 3329354 h 3938953"/>
                <a:gd name="connsiteX18" fmla="*/ 140677 w 2063261"/>
                <a:gd name="connsiteY18" fmla="*/ 3892062 h 3938953"/>
                <a:gd name="connsiteX19" fmla="*/ 1859186 w 2063261"/>
                <a:gd name="connsiteY19" fmla="*/ 3892062 h 3938953"/>
                <a:gd name="connsiteX20" fmla="*/ 2016369 w 2063261"/>
                <a:gd name="connsiteY20" fmla="*/ 3728876 h 3938953"/>
                <a:gd name="connsiteX21" fmla="*/ 2016369 w 2063261"/>
                <a:gd name="connsiteY21" fmla="*/ 303862 h 3938953"/>
                <a:gd name="connsiteX22" fmla="*/ 1859186 w 2063261"/>
                <a:gd name="connsiteY22" fmla="*/ 140677 h 3938953"/>
                <a:gd name="connsiteX23" fmla="*/ 1641231 w 2063261"/>
                <a:gd name="connsiteY23" fmla="*/ 3329354 h 3938953"/>
                <a:gd name="connsiteX24" fmla="*/ 890954 w 2063261"/>
                <a:gd name="connsiteY24" fmla="*/ 3329354 h 3938953"/>
                <a:gd name="connsiteX25" fmla="*/ 890954 w 2063261"/>
                <a:gd name="connsiteY25" fmla="*/ 2954216 h 3938953"/>
                <a:gd name="connsiteX26" fmla="*/ 1641231 w 2063261"/>
                <a:gd name="connsiteY26" fmla="*/ 2954216 h 3938953"/>
                <a:gd name="connsiteX27" fmla="*/ 1641231 w 2063261"/>
                <a:gd name="connsiteY27" fmla="*/ 3329354 h 3938953"/>
                <a:gd name="connsiteX28" fmla="*/ 1641231 w 2063261"/>
                <a:gd name="connsiteY28" fmla="*/ 2579077 h 3938953"/>
                <a:gd name="connsiteX29" fmla="*/ 890954 w 2063261"/>
                <a:gd name="connsiteY29" fmla="*/ 2579077 h 3938953"/>
                <a:gd name="connsiteX30" fmla="*/ 890954 w 2063261"/>
                <a:gd name="connsiteY30" fmla="*/ 2203939 h 3938953"/>
                <a:gd name="connsiteX31" fmla="*/ 1641231 w 2063261"/>
                <a:gd name="connsiteY31" fmla="*/ 2203939 h 3938953"/>
                <a:gd name="connsiteX32" fmla="*/ 1641231 w 2063261"/>
                <a:gd name="connsiteY32" fmla="*/ 2579077 h 3938953"/>
                <a:gd name="connsiteX33" fmla="*/ 1641231 w 2063261"/>
                <a:gd name="connsiteY33" fmla="*/ 1828800 h 3938953"/>
                <a:gd name="connsiteX34" fmla="*/ 890954 w 2063261"/>
                <a:gd name="connsiteY34" fmla="*/ 1828800 h 3938953"/>
                <a:gd name="connsiteX35" fmla="*/ 890954 w 2063261"/>
                <a:gd name="connsiteY35" fmla="*/ 1453662 h 3938953"/>
                <a:gd name="connsiteX36" fmla="*/ 1641231 w 2063261"/>
                <a:gd name="connsiteY36" fmla="*/ 1453662 h 3938953"/>
                <a:gd name="connsiteX37" fmla="*/ 1641231 w 2063261"/>
                <a:gd name="connsiteY37" fmla="*/ 1828800 h 3938953"/>
                <a:gd name="connsiteX38" fmla="*/ 1641231 w 2063261"/>
                <a:gd name="connsiteY38" fmla="*/ 1078523 h 3938953"/>
                <a:gd name="connsiteX39" fmla="*/ 890954 w 2063261"/>
                <a:gd name="connsiteY39" fmla="*/ 1078523 h 3938953"/>
                <a:gd name="connsiteX40" fmla="*/ 890954 w 2063261"/>
                <a:gd name="connsiteY40" fmla="*/ 703385 h 3938953"/>
                <a:gd name="connsiteX41" fmla="*/ 1641231 w 2063261"/>
                <a:gd name="connsiteY41" fmla="*/ 703385 h 3938953"/>
                <a:gd name="connsiteX42" fmla="*/ 1641231 w 2063261"/>
                <a:gd name="connsiteY42" fmla="*/ 1078523 h 3938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63261" h="3938953">
                  <a:moveTo>
                    <a:pt x="1859186" y="140677"/>
                  </a:moveTo>
                  <a:lnTo>
                    <a:pt x="140677" y="140677"/>
                  </a:lnTo>
                  <a:lnTo>
                    <a:pt x="140677" y="700384"/>
                  </a:lnTo>
                  <a:lnTo>
                    <a:pt x="709199" y="700384"/>
                  </a:lnTo>
                  <a:lnTo>
                    <a:pt x="709199" y="1081337"/>
                  </a:lnTo>
                  <a:lnTo>
                    <a:pt x="140677" y="1081337"/>
                  </a:lnTo>
                  <a:lnTo>
                    <a:pt x="140677" y="1453662"/>
                  </a:lnTo>
                  <a:lnTo>
                    <a:pt x="703385" y="1453662"/>
                  </a:lnTo>
                  <a:lnTo>
                    <a:pt x="703385" y="1828800"/>
                  </a:lnTo>
                  <a:lnTo>
                    <a:pt x="140677" y="1828800"/>
                  </a:lnTo>
                  <a:lnTo>
                    <a:pt x="140677" y="2203939"/>
                  </a:lnTo>
                  <a:lnTo>
                    <a:pt x="703385" y="2203939"/>
                  </a:lnTo>
                  <a:lnTo>
                    <a:pt x="703385" y="2579077"/>
                  </a:lnTo>
                  <a:lnTo>
                    <a:pt x="140677" y="2579077"/>
                  </a:lnTo>
                  <a:lnTo>
                    <a:pt x="140677" y="2954216"/>
                  </a:lnTo>
                  <a:lnTo>
                    <a:pt x="703385" y="2954216"/>
                  </a:lnTo>
                  <a:lnTo>
                    <a:pt x="703385" y="3329354"/>
                  </a:lnTo>
                  <a:lnTo>
                    <a:pt x="140677" y="3329354"/>
                  </a:lnTo>
                  <a:lnTo>
                    <a:pt x="140677" y="3892062"/>
                  </a:lnTo>
                  <a:lnTo>
                    <a:pt x="1859186" y="3892062"/>
                  </a:lnTo>
                  <a:cubicBezTo>
                    <a:pt x="1945656" y="3892062"/>
                    <a:pt x="2016369" y="3818722"/>
                    <a:pt x="2016369" y="3728876"/>
                  </a:cubicBezTo>
                  <a:lnTo>
                    <a:pt x="2016369" y="303862"/>
                  </a:lnTo>
                  <a:cubicBezTo>
                    <a:pt x="2016369" y="214017"/>
                    <a:pt x="1945656" y="140677"/>
                    <a:pt x="1859186" y="140677"/>
                  </a:cubicBezTo>
                  <a:close/>
                  <a:moveTo>
                    <a:pt x="1641231" y="3329354"/>
                  </a:moveTo>
                  <a:lnTo>
                    <a:pt x="890954" y="3329354"/>
                  </a:lnTo>
                  <a:lnTo>
                    <a:pt x="890954" y="2954216"/>
                  </a:lnTo>
                  <a:lnTo>
                    <a:pt x="1641231" y="2954216"/>
                  </a:lnTo>
                  <a:lnTo>
                    <a:pt x="1641231" y="3329354"/>
                  </a:lnTo>
                  <a:close/>
                  <a:moveTo>
                    <a:pt x="1641231" y="2579077"/>
                  </a:moveTo>
                  <a:lnTo>
                    <a:pt x="890954" y="2579077"/>
                  </a:lnTo>
                  <a:lnTo>
                    <a:pt x="890954" y="2203939"/>
                  </a:lnTo>
                  <a:lnTo>
                    <a:pt x="1641231" y="2203939"/>
                  </a:lnTo>
                  <a:lnTo>
                    <a:pt x="1641231" y="2579077"/>
                  </a:lnTo>
                  <a:close/>
                  <a:moveTo>
                    <a:pt x="1641231" y="1828800"/>
                  </a:moveTo>
                  <a:lnTo>
                    <a:pt x="890954" y="1828800"/>
                  </a:lnTo>
                  <a:lnTo>
                    <a:pt x="890954" y="1453662"/>
                  </a:lnTo>
                  <a:lnTo>
                    <a:pt x="1641231" y="1453662"/>
                  </a:lnTo>
                  <a:lnTo>
                    <a:pt x="1641231" y="1828800"/>
                  </a:lnTo>
                  <a:close/>
                  <a:moveTo>
                    <a:pt x="1641231" y="1078523"/>
                  </a:moveTo>
                  <a:lnTo>
                    <a:pt x="890954" y="1078523"/>
                  </a:lnTo>
                  <a:lnTo>
                    <a:pt x="890954" y="703385"/>
                  </a:lnTo>
                  <a:lnTo>
                    <a:pt x="1641231" y="703385"/>
                  </a:lnTo>
                  <a:lnTo>
                    <a:pt x="1641231" y="1078523"/>
                  </a:lnTo>
                  <a:close/>
                </a:path>
              </a:pathLst>
            </a:custGeom>
            <a:solidFill>
              <a:srgbClr val="FFFFFF"/>
            </a:solidFill>
            <a:ln w="9525" cap="flat">
              <a:noFill/>
              <a:prstDash val="solid"/>
              <a:miter/>
            </a:ln>
          </p:spPr>
          <p:txBody>
            <a:bodyPr rtlCol="0" anchor="ctr"/>
            <a:lstStyle/>
            <a:p>
              <a:endParaRPr lang="sv-SE"/>
            </a:p>
          </p:txBody>
        </p:sp>
        <p:sp>
          <p:nvSpPr>
            <p:cNvPr id="104" name="Frihandsfigur: Form 103">
              <a:extLst>
                <a:ext uri="{FF2B5EF4-FFF2-40B4-BE49-F238E27FC236}">
                  <a16:creationId xmlns:a16="http://schemas.microsoft.com/office/drawing/2014/main" id="{3781FF0E-0A31-413D-8096-E197200B95C4}"/>
                </a:ext>
              </a:extLst>
            </p:cNvPr>
            <p:cNvSpPr/>
            <p:nvPr/>
          </p:nvSpPr>
          <p:spPr>
            <a:xfrm>
              <a:off x="3516923" y="849923"/>
              <a:ext cx="3001108" cy="5064369"/>
            </a:xfrm>
            <a:custGeom>
              <a:avLst/>
              <a:gdLst>
                <a:gd name="connsiteX0" fmla="*/ 140677 w 3001107"/>
                <a:gd name="connsiteY0" fmla="*/ 682564 h 5064369"/>
                <a:gd name="connsiteX1" fmla="*/ 140677 w 3001107"/>
                <a:gd name="connsiteY1" fmla="*/ 4475777 h 5064369"/>
                <a:gd name="connsiteX2" fmla="*/ 2954216 w 3001107"/>
                <a:gd name="connsiteY2" fmla="*/ 5017477 h 5064369"/>
                <a:gd name="connsiteX3" fmla="*/ 2954216 w 3001107"/>
                <a:gd name="connsiteY3" fmla="*/ 140677 h 5064369"/>
                <a:gd name="connsiteX4" fmla="*/ 140677 w 3001107"/>
                <a:gd name="connsiteY4" fmla="*/ 682564 h 5064369"/>
                <a:gd name="connsiteX5" fmla="*/ 1920334 w 3001107"/>
                <a:gd name="connsiteY5" fmla="*/ 3531929 h 5064369"/>
                <a:gd name="connsiteX6" fmla="*/ 1593026 w 3001107"/>
                <a:gd name="connsiteY6" fmla="*/ 2913138 h 5064369"/>
                <a:gd name="connsiteX7" fmla="*/ 1554574 w 3001107"/>
                <a:gd name="connsiteY7" fmla="*/ 2785966 h 5064369"/>
                <a:gd name="connsiteX8" fmla="*/ 1549510 w 3001107"/>
                <a:gd name="connsiteY8" fmla="*/ 2785966 h 5064369"/>
                <a:gd name="connsiteX9" fmla="*/ 1505618 w 3001107"/>
                <a:gd name="connsiteY9" fmla="*/ 2918577 h 5064369"/>
                <a:gd name="connsiteX10" fmla="*/ 1177185 w 3001107"/>
                <a:gd name="connsiteY10" fmla="*/ 3531929 h 5064369"/>
                <a:gd name="connsiteX11" fmla="*/ 667184 w 3001107"/>
                <a:gd name="connsiteY11" fmla="*/ 3531929 h 5064369"/>
                <a:gd name="connsiteX12" fmla="*/ 1272657 w 3001107"/>
                <a:gd name="connsiteY12" fmla="*/ 2582078 h 5064369"/>
                <a:gd name="connsiteX13" fmla="*/ 718765 w 3001107"/>
                <a:gd name="connsiteY13" fmla="*/ 1632040 h 5064369"/>
                <a:gd name="connsiteX14" fmla="*/ 1239458 w 3001107"/>
                <a:gd name="connsiteY14" fmla="*/ 1632040 h 5064369"/>
                <a:gd name="connsiteX15" fmla="*/ 1511058 w 3001107"/>
                <a:gd name="connsiteY15" fmla="*/ 2201688 h 5064369"/>
                <a:gd name="connsiteX16" fmla="*/ 1568079 w 3001107"/>
                <a:gd name="connsiteY16" fmla="*/ 2361872 h 5064369"/>
                <a:gd name="connsiteX17" fmla="*/ 1573331 w 3001107"/>
                <a:gd name="connsiteY17" fmla="*/ 2361872 h 5064369"/>
                <a:gd name="connsiteX18" fmla="*/ 1632978 w 3001107"/>
                <a:gd name="connsiteY18" fmla="*/ 2196248 h 5064369"/>
                <a:gd name="connsiteX19" fmla="*/ 1934964 w 3001107"/>
                <a:gd name="connsiteY19" fmla="*/ 1631852 h 5064369"/>
                <a:gd name="connsiteX20" fmla="*/ 2411765 w 3001107"/>
                <a:gd name="connsiteY20" fmla="*/ 1631852 h 5064369"/>
                <a:gd name="connsiteX21" fmla="*/ 1842117 w 3001107"/>
                <a:gd name="connsiteY21" fmla="*/ 2573825 h 5064369"/>
                <a:gd name="connsiteX22" fmla="*/ 2427709 w 3001107"/>
                <a:gd name="connsiteY22" fmla="*/ 3531741 h 5064369"/>
                <a:gd name="connsiteX23" fmla="*/ 1920334 w 3001107"/>
                <a:gd name="connsiteY23" fmla="*/ 3531929 h 5064369"/>
                <a:gd name="connsiteX24" fmla="*/ 1920334 w 3001107"/>
                <a:gd name="connsiteY24" fmla="*/ 3531929 h 506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01107" h="5064369">
                  <a:moveTo>
                    <a:pt x="140677" y="682564"/>
                  </a:moveTo>
                  <a:lnTo>
                    <a:pt x="140677" y="4475777"/>
                  </a:lnTo>
                  <a:lnTo>
                    <a:pt x="2954216" y="5017477"/>
                  </a:lnTo>
                  <a:lnTo>
                    <a:pt x="2954216" y="140677"/>
                  </a:lnTo>
                  <a:lnTo>
                    <a:pt x="140677" y="682564"/>
                  </a:lnTo>
                  <a:close/>
                  <a:moveTo>
                    <a:pt x="1920334" y="3531929"/>
                  </a:moveTo>
                  <a:lnTo>
                    <a:pt x="1593026" y="2913138"/>
                  </a:lnTo>
                  <a:cubicBezTo>
                    <a:pt x="1580646" y="2890067"/>
                    <a:pt x="1567891" y="2847676"/>
                    <a:pt x="1554574" y="2785966"/>
                  </a:cubicBezTo>
                  <a:lnTo>
                    <a:pt x="1549510" y="2785966"/>
                  </a:lnTo>
                  <a:cubicBezTo>
                    <a:pt x="1543320" y="2815039"/>
                    <a:pt x="1528689" y="2859306"/>
                    <a:pt x="1505618" y="2918577"/>
                  </a:cubicBezTo>
                  <a:lnTo>
                    <a:pt x="1177185" y="3531929"/>
                  </a:lnTo>
                  <a:lnTo>
                    <a:pt x="667184" y="3531929"/>
                  </a:lnTo>
                  <a:lnTo>
                    <a:pt x="1272657" y="2582078"/>
                  </a:lnTo>
                  <a:lnTo>
                    <a:pt x="718765" y="1632040"/>
                  </a:lnTo>
                  <a:lnTo>
                    <a:pt x="1239458" y="1632040"/>
                  </a:lnTo>
                  <a:lnTo>
                    <a:pt x="1511058" y="2201688"/>
                  </a:lnTo>
                  <a:cubicBezTo>
                    <a:pt x="1532253" y="2246704"/>
                    <a:pt x="1551198" y="2300162"/>
                    <a:pt x="1568079" y="2361872"/>
                  </a:cubicBezTo>
                  <a:lnTo>
                    <a:pt x="1573331" y="2361872"/>
                  </a:lnTo>
                  <a:cubicBezTo>
                    <a:pt x="1584022" y="2324733"/>
                    <a:pt x="1603905" y="2269588"/>
                    <a:pt x="1632978" y="2196248"/>
                  </a:cubicBezTo>
                  <a:lnTo>
                    <a:pt x="1934964" y="1631852"/>
                  </a:lnTo>
                  <a:lnTo>
                    <a:pt x="2411765" y="1631852"/>
                  </a:lnTo>
                  <a:lnTo>
                    <a:pt x="1842117" y="2573825"/>
                  </a:lnTo>
                  <a:lnTo>
                    <a:pt x="2427709" y="3531741"/>
                  </a:lnTo>
                  <a:lnTo>
                    <a:pt x="1920334" y="3531929"/>
                  </a:lnTo>
                  <a:lnTo>
                    <a:pt x="1920334" y="3531929"/>
                  </a:lnTo>
                  <a:close/>
                </a:path>
              </a:pathLst>
            </a:custGeom>
            <a:solidFill>
              <a:srgbClr val="FFFFFF"/>
            </a:solidFill>
            <a:ln w="9525" cap="flat">
              <a:noFill/>
              <a:prstDash val="solid"/>
              <a:miter/>
            </a:ln>
          </p:spPr>
          <p:txBody>
            <a:bodyPr rtlCol="0" anchor="ctr"/>
            <a:lstStyle/>
            <a:p>
              <a:endParaRPr lang="sv-SE"/>
            </a:p>
          </p:txBody>
        </p:sp>
      </p:grpSp>
    </p:spTree>
    <p:extLst>
      <p:ext uri="{BB962C8B-B14F-4D97-AF65-F5344CB8AC3E}">
        <p14:creationId xmlns:p14="http://schemas.microsoft.com/office/powerpoint/2010/main" val="19339471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249402EA-AFFD-434F-9997-3FA9F84A4ECC}"/>
              </a:ext>
            </a:extLst>
          </p:cNvPr>
          <p:cNvSpPr/>
          <p:nvPr/>
        </p:nvSpPr>
        <p:spPr>
          <a:xfrm>
            <a:off x="0" y="814388"/>
            <a:ext cx="12192000" cy="468630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 name="Frihandsfigur: Form 10">
            <a:extLst>
              <a:ext uri="{FF2B5EF4-FFF2-40B4-BE49-F238E27FC236}">
                <a16:creationId xmlns:a16="http://schemas.microsoft.com/office/drawing/2014/main" id="{523E4408-11FD-4EFB-A7BD-AEF5A4BC61CB}"/>
              </a:ext>
            </a:extLst>
          </p:cNvPr>
          <p:cNvSpPr/>
          <p:nvPr/>
        </p:nvSpPr>
        <p:spPr>
          <a:xfrm>
            <a:off x="1464470" y="3344503"/>
            <a:ext cx="7072312" cy="295275"/>
          </a:xfrm>
          <a:custGeom>
            <a:avLst/>
            <a:gdLst>
              <a:gd name="connsiteX0" fmla="*/ 7144 w 4886325"/>
              <a:gd name="connsiteY0" fmla="*/ 149163 h 295275"/>
              <a:gd name="connsiteX1" fmla="*/ 149163 w 4886325"/>
              <a:gd name="connsiteY1" fmla="*/ 291182 h 295275"/>
              <a:gd name="connsiteX2" fmla="*/ 4741925 w 4886325"/>
              <a:gd name="connsiteY2" fmla="*/ 291182 h 295275"/>
              <a:gd name="connsiteX3" fmla="*/ 4883944 w 4886325"/>
              <a:gd name="connsiteY3" fmla="*/ 149163 h 295275"/>
              <a:gd name="connsiteX4" fmla="*/ 4741925 w 4886325"/>
              <a:gd name="connsiteY4" fmla="*/ 7144 h 295275"/>
              <a:gd name="connsiteX5" fmla="*/ 149163 w 4886325"/>
              <a:gd name="connsiteY5" fmla="*/ 7144 h 295275"/>
              <a:gd name="connsiteX6" fmla="*/ 7144 w 4886325"/>
              <a:gd name="connsiteY6" fmla="*/ 149163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6325" h="295275">
                <a:moveTo>
                  <a:pt x="7144" y="149163"/>
                </a:moveTo>
                <a:cubicBezTo>
                  <a:pt x="7144" y="227633"/>
                  <a:pt x="70731" y="291182"/>
                  <a:pt x="149163" y="291182"/>
                </a:cubicBezTo>
                <a:lnTo>
                  <a:pt x="4741925" y="291182"/>
                </a:lnTo>
                <a:cubicBezTo>
                  <a:pt x="4820357" y="291182"/>
                  <a:pt x="4883944" y="227595"/>
                  <a:pt x="4883944" y="149163"/>
                </a:cubicBezTo>
                <a:cubicBezTo>
                  <a:pt x="4883944" y="70731"/>
                  <a:pt x="4820357" y="7144"/>
                  <a:pt x="4741925" y="7144"/>
                </a:cubicBezTo>
                <a:lnTo>
                  <a:pt x="149163" y="7144"/>
                </a:lnTo>
                <a:cubicBezTo>
                  <a:pt x="70731" y="7144"/>
                  <a:pt x="7144" y="70731"/>
                  <a:pt x="7144" y="149163"/>
                </a:cubicBezTo>
                <a:close/>
              </a:path>
            </a:pathLst>
          </a:custGeom>
          <a:solidFill>
            <a:srgbClr val="FED89B"/>
          </a:solidFill>
          <a:ln w="9525" cap="flat">
            <a:noFill/>
            <a:prstDash val="solid"/>
            <a:miter/>
          </a:ln>
        </p:spPr>
        <p:txBody>
          <a:bodyPr rtlCol="0" anchor="ctr"/>
          <a:lstStyle/>
          <a:p>
            <a:endParaRPr lang="sv-SE"/>
          </a:p>
        </p:txBody>
      </p:sp>
      <p:sp>
        <p:nvSpPr>
          <p:cNvPr id="12" name="Frihandsfigur: Form 11">
            <a:extLst>
              <a:ext uri="{FF2B5EF4-FFF2-40B4-BE49-F238E27FC236}">
                <a16:creationId xmlns:a16="http://schemas.microsoft.com/office/drawing/2014/main" id="{D70162A7-F748-4136-9173-EC3F6C9AFCAD}"/>
              </a:ext>
            </a:extLst>
          </p:cNvPr>
          <p:cNvSpPr/>
          <p:nvPr/>
        </p:nvSpPr>
        <p:spPr>
          <a:xfrm>
            <a:off x="8139931" y="3344503"/>
            <a:ext cx="400050" cy="295275"/>
          </a:xfrm>
          <a:custGeom>
            <a:avLst/>
            <a:gdLst>
              <a:gd name="connsiteX0" fmla="*/ 252450 w 400050"/>
              <a:gd name="connsiteY0" fmla="*/ 7144 h 295275"/>
              <a:gd name="connsiteX1" fmla="*/ 7144 w 400050"/>
              <a:gd name="connsiteY1" fmla="*/ 7144 h 295275"/>
              <a:gd name="connsiteX2" fmla="*/ 149163 w 400050"/>
              <a:gd name="connsiteY2" fmla="*/ 149163 h 295275"/>
              <a:gd name="connsiteX3" fmla="*/ 7144 w 400050"/>
              <a:gd name="connsiteY3" fmla="*/ 291182 h 295275"/>
              <a:gd name="connsiteX4" fmla="*/ 252450 w 400050"/>
              <a:gd name="connsiteY4" fmla="*/ 291182 h 295275"/>
              <a:gd name="connsiteX5" fmla="*/ 394469 w 400050"/>
              <a:gd name="connsiteY5" fmla="*/ 149163 h 295275"/>
              <a:gd name="connsiteX6" fmla="*/ 252450 w 400050"/>
              <a:gd name="connsiteY6" fmla="*/ 7144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050" h="295275">
                <a:moveTo>
                  <a:pt x="252450" y="7144"/>
                </a:moveTo>
                <a:lnTo>
                  <a:pt x="7144" y="7144"/>
                </a:lnTo>
                <a:cubicBezTo>
                  <a:pt x="85576" y="7144"/>
                  <a:pt x="149163" y="70768"/>
                  <a:pt x="149163" y="149163"/>
                </a:cubicBezTo>
                <a:cubicBezTo>
                  <a:pt x="149163" y="227633"/>
                  <a:pt x="85576" y="291182"/>
                  <a:pt x="7144" y="291182"/>
                </a:cubicBezTo>
                <a:lnTo>
                  <a:pt x="252450" y="291182"/>
                </a:lnTo>
                <a:cubicBezTo>
                  <a:pt x="330882" y="291182"/>
                  <a:pt x="394469" y="227595"/>
                  <a:pt x="394469" y="149163"/>
                </a:cubicBezTo>
                <a:cubicBezTo>
                  <a:pt x="394469" y="70731"/>
                  <a:pt x="330882" y="7144"/>
                  <a:pt x="252450" y="7144"/>
                </a:cubicBezTo>
                <a:close/>
              </a:path>
            </a:pathLst>
          </a:custGeom>
          <a:solidFill>
            <a:srgbClr val="D69E5B"/>
          </a:solidFill>
          <a:ln w="9525" cap="flat">
            <a:noFill/>
            <a:prstDash val="solid"/>
            <a:miter/>
          </a:ln>
        </p:spPr>
        <p:txBody>
          <a:bodyPr rtlCol="0" anchor="ctr"/>
          <a:lstStyle/>
          <a:p>
            <a:endParaRPr lang="sv-SE"/>
          </a:p>
        </p:txBody>
      </p:sp>
      <p:grpSp>
        <p:nvGrpSpPr>
          <p:cNvPr id="30" name="Grupp 29">
            <a:extLst>
              <a:ext uri="{FF2B5EF4-FFF2-40B4-BE49-F238E27FC236}">
                <a16:creationId xmlns:a16="http://schemas.microsoft.com/office/drawing/2014/main" id="{D4A449D4-AFDB-4AA8-ACD5-EF8A4CCFE790}"/>
              </a:ext>
            </a:extLst>
          </p:cNvPr>
          <p:cNvGrpSpPr/>
          <p:nvPr/>
        </p:nvGrpSpPr>
        <p:grpSpPr>
          <a:xfrm>
            <a:off x="1503798" y="1057275"/>
            <a:ext cx="2984114" cy="2287228"/>
            <a:chOff x="4770276" y="1156506"/>
            <a:chExt cx="2514600" cy="2194992"/>
          </a:xfrm>
        </p:grpSpPr>
        <p:sp>
          <p:nvSpPr>
            <p:cNvPr id="13" name="Frihandsfigur: Form 12">
              <a:extLst>
                <a:ext uri="{FF2B5EF4-FFF2-40B4-BE49-F238E27FC236}">
                  <a16:creationId xmlns:a16="http://schemas.microsoft.com/office/drawing/2014/main" id="{4C3728A7-3243-47E0-BA7A-12E5A27D55C7}"/>
                </a:ext>
              </a:extLst>
            </p:cNvPr>
            <p:cNvSpPr/>
            <p:nvPr/>
          </p:nvSpPr>
          <p:spPr>
            <a:xfrm>
              <a:off x="4770276" y="1156506"/>
              <a:ext cx="2514600" cy="1752600"/>
            </a:xfrm>
            <a:custGeom>
              <a:avLst/>
              <a:gdLst>
                <a:gd name="connsiteX0" fmla="*/ 7144 w 2514600"/>
                <a:gd name="connsiteY0" fmla="*/ 133238 h 1752600"/>
                <a:gd name="connsiteX1" fmla="*/ 7144 w 2514600"/>
                <a:gd name="connsiteY1" fmla="*/ 1628366 h 1752600"/>
                <a:gd name="connsiteX2" fmla="*/ 133201 w 2514600"/>
                <a:gd name="connsiteY2" fmla="*/ 1754460 h 1752600"/>
                <a:gd name="connsiteX3" fmla="*/ 2385529 w 2514600"/>
                <a:gd name="connsiteY3" fmla="*/ 1754460 h 1752600"/>
                <a:gd name="connsiteX4" fmla="*/ 2511586 w 2514600"/>
                <a:gd name="connsiteY4" fmla="*/ 1628366 h 1752600"/>
                <a:gd name="connsiteX5" fmla="*/ 2511586 w 2514600"/>
                <a:gd name="connsiteY5" fmla="*/ 133238 h 1752600"/>
                <a:gd name="connsiteX6" fmla="*/ 2385529 w 2514600"/>
                <a:gd name="connsiteY6" fmla="*/ 7144 h 1752600"/>
                <a:gd name="connsiteX7" fmla="*/ 133201 w 2514600"/>
                <a:gd name="connsiteY7" fmla="*/ 7144 h 1752600"/>
                <a:gd name="connsiteX8" fmla="*/ 7144 w 2514600"/>
                <a:gd name="connsiteY8" fmla="*/ 133238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14600" h="1752600">
                  <a:moveTo>
                    <a:pt x="7144" y="133238"/>
                  </a:moveTo>
                  <a:lnTo>
                    <a:pt x="7144" y="1628366"/>
                  </a:lnTo>
                  <a:cubicBezTo>
                    <a:pt x="7144" y="1698017"/>
                    <a:pt x="63587" y="1754460"/>
                    <a:pt x="133201" y="1754460"/>
                  </a:cubicBezTo>
                  <a:lnTo>
                    <a:pt x="2385529" y="1754460"/>
                  </a:lnTo>
                  <a:cubicBezTo>
                    <a:pt x="2455143" y="1754460"/>
                    <a:pt x="2511586" y="1698017"/>
                    <a:pt x="2511586" y="1628366"/>
                  </a:cubicBezTo>
                  <a:lnTo>
                    <a:pt x="2511586" y="133238"/>
                  </a:lnTo>
                  <a:cubicBezTo>
                    <a:pt x="2511586" y="63587"/>
                    <a:pt x="2455143" y="7144"/>
                    <a:pt x="2385529" y="7144"/>
                  </a:cubicBezTo>
                  <a:lnTo>
                    <a:pt x="133201" y="7144"/>
                  </a:lnTo>
                  <a:cubicBezTo>
                    <a:pt x="63550" y="7144"/>
                    <a:pt x="7144" y="63587"/>
                    <a:pt x="7144" y="133238"/>
                  </a:cubicBezTo>
                  <a:close/>
                </a:path>
              </a:pathLst>
            </a:custGeom>
            <a:solidFill>
              <a:srgbClr val="3A4D7B"/>
            </a:solidFill>
            <a:ln w="9525" cap="flat">
              <a:noFill/>
              <a:prstDash val="solid"/>
              <a:miter/>
            </a:ln>
          </p:spPr>
          <p:txBody>
            <a:bodyPr rtlCol="0" anchor="ctr"/>
            <a:lstStyle/>
            <a:p>
              <a:endParaRPr lang="sv-SE"/>
            </a:p>
          </p:txBody>
        </p:sp>
        <p:sp>
          <p:nvSpPr>
            <p:cNvPr id="14" name="Frihandsfigur: Form 13">
              <a:extLst>
                <a:ext uri="{FF2B5EF4-FFF2-40B4-BE49-F238E27FC236}">
                  <a16:creationId xmlns:a16="http://schemas.microsoft.com/office/drawing/2014/main" id="{DEF16183-7718-4E2A-9EC9-D31E52311A9B}"/>
                </a:ext>
              </a:extLst>
            </p:cNvPr>
            <p:cNvSpPr/>
            <p:nvPr/>
          </p:nvSpPr>
          <p:spPr>
            <a:xfrm>
              <a:off x="6918052" y="1156506"/>
              <a:ext cx="361950" cy="1752600"/>
            </a:xfrm>
            <a:custGeom>
              <a:avLst/>
              <a:gdLst>
                <a:gd name="connsiteX0" fmla="*/ 237753 w 361950"/>
                <a:gd name="connsiteY0" fmla="*/ 7144 h 1752600"/>
                <a:gd name="connsiteX1" fmla="*/ 7144 w 361950"/>
                <a:gd name="connsiteY1" fmla="*/ 7144 h 1752600"/>
                <a:gd name="connsiteX2" fmla="*/ 133201 w 361950"/>
                <a:gd name="connsiteY2" fmla="*/ 133201 h 1752600"/>
                <a:gd name="connsiteX3" fmla="*/ 133201 w 361950"/>
                <a:gd name="connsiteY3" fmla="*/ 1628366 h 1752600"/>
                <a:gd name="connsiteX4" fmla="*/ 7144 w 361950"/>
                <a:gd name="connsiteY4" fmla="*/ 1754423 h 1752600"/>
                <a:gd name="connsiteX5" fmla="*/ 237753 w 361950"/>
                <a:gd name="connsiteY5" fmla="*/ 1754423 h 1752600"/>
                <a:gd name="connsiteX6" fmla="*/ 363810 w 361950"/>
                <a:gd name="connsiteY6" fmla="*/ 1628366 h 1752600"/>
                <a:gd name="connsiteX7" fmla="*/ 363810 w 361950"/>
                <a:gd name="connsiteY7" fmla="*/ 133238 h 1752600"/>
                <a:gd name="connsiteX8" fmla="*/ 237753 w 361950"/>
                <a:gd name="connsiteY8" fmla="*/ 7144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950" h="1752600">
                  <a:moveTo>
                    <a:pt x="237753" y="7144"/>
                  </a:moveTo>
                  <a:lnTo>
                    <a:pt x="7144" y="7144"/>
                  </a:lnTo>
                  <a:cubicBezTo>
                    <a:pt x="76758" y="7144"/>
                    <a:pt x="133201" y="63587"/>
                    <a:pt x="133201" y="133201"/>
                  </a:cubicBezTo>
                  <a:lnTo>
                    <a:pt x="133201" y="1628366"/>
                  </a:lnTo>
                  <a:cubicBezTo>
                    <a:pt x="133201" y="1698017"/>
                    <a:pt x="76758" y="1754423"/>
                    <a:pt x="7144" y="1754423"/>
                  </a:cubicBezTo>
                  <a:lnTo>
                    <a:pt x="237753" y="1754423"/>
                  </a:lnTo>
                  <a:cubicBezTo>
                    <a:pt x="307367" y="1754423"/>
                    <a:pt x="363810" y="1697980"/>
                    <a:pt x="363810" y="1628366"/>
                  </a:cubicBezTo>
                  <a:lnTo>
                    <a:pt x="363810" y="133238"/>
                  </a:lnTo>
                  <a:cubicBezTo>
                    <a:pt x="363810" y="63587"/>
                    <a:pt x="307367" y="7144"/>
                    <a:pt x="237753" y="7144"/>
                  </a:cubicBezTo>
                  <a:close/>
                </a:path>
              </a:pathLst>
            </a:custGeom>
            <a:solidFill>
              <a:srgbClr val="242E5B"/>
            </a:solidFill>
            <a:ln w="9525" cap="flat">
              <a:noFill/>
              <a:prstDash val="solid"/>
              <a:miter/>
            </a:ln>
          </p:spPr>
          <p:txBody>
            <a:bodyPr rtlCol="0" anchor="ctr"/>
            <a:lstStyle/>
            <a:p>
              <a:endParaRPr lang="sv-SE"/>
            </a:p>
          </p:txBody>
        </p:sp>
        <p:sp>
          <p:nvSpPr>
            <p:cNvPr id="15" name="Frihandsfigur: Form 14">
              <a:extLst>
                <a:ext uri="{FF2B5EF4-FFF2-40B4-BE49-F238E27FC236}">
                  <a16:creationId xmlns:a16="http://schemas.microsoft.com/office/drawing/2014/main" id="{96972842-03CE-4BE5-8110-2E194AE945E8}"/>
                </a:ext>
              </a:extLst>
            </p:cNvPr>
            <p:cNvSpPr/>
            <p:nvPr/>
          </p:nvSpPr>
          <p:spPr>
            <a:xfrm>
              <a:off x="4770276" y="2524720"/>
              <a:ext cx="2514600" cy="390525"/>
            </a:xfrm>
            <a:custGeom>
              <a:avLst/>
              <a:gdLst>
                <a:gd name="connsiteX0" fmla="*/ 7144 w 2514600"/>
                <a:gd name="connsiteY0" fmla="*/ 7144 h 390525"/>
                <a:gd name="connsiteX1" fmla="*/ 7144 w 2514600"/>
                <a:gd name="connsiteY1" fmla="*/ 260152 h 390525"/>
                <a:gd name="connsiteX2" fmla="*/ 133201 w 2514600"/>
                <a:gd name="connsiteY2" fmla="*/ 386246 h 390525"/>
                <a:gd name="connsiteX3" fmla="*/ 2385529 w 2514600"/>
                <a:gd name="connsiteY3" fmla="*/ 386246 h 390525"/>
                <a:gd name="connsiteX4" fmla="*/ 2511586 w 2514600"/>
                <a:gd name="connsiteY4" fmla="*/ 260152 h 390525"/>
                <a:gd name="connsiteX5" fmla="*/ 2511586 w 2514600"/>
                <a:gd name="connsiteY5" fmla="*/ 7144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4600" h="390525">
                  <a:moveTo>
                    <a:pt x="7144" y="7144"/>
                  </a:moveTo>
                  <a:lnTo>
                    <a:pt x="7144" y="260152"/>
                  </a:lnTo>
                  <a:cubicBezTo>
                    <a:pt x="7144" y="329803"/>
                    <a:pt x="63587" y="386246"/>
                    <a:pt x="133201" y="386246"/>
                  </a:cubicBezTo>
                  <a:lnTo>
                    <a:pt x="2385529" y="386246"/>
                  </a:lnTo>
                  <a:cubicBezTo>
                    <a:pt x="2455143" y="386246"/>
                    <a:pt x="2511586" y="329803"/>
                    <a:pt x="2511586" y="260152"/>
                  </a:cubicBezTo>
                  <a:lnTo>
                    <a:pt x="2511586" y="7144"/>
                  </a:lnTo>
                  <a:close/>
                </a:path>
              </a:pathLst>
            </a:custGeom>
            <a:solidFill>
              <a:srgbClr val="D0E2EA"/>
            </a:solidFill>
            <a:ln w="9525" cap="flat">
              <a:noFill/>
              <a:prstDash val="solid"/>
              <a:miter/>
            </a:ln>
          </p:spPr>
          <p:txBody>
            <a:bodyPr rtlCol="0" anchor="ctr"/>
            <a:lstStyle/>
            <a:p>
              <a:endParaRPr lang="sv-SE"/>
            </a:p>
          </p:txBody>
        </p:sp>
        <p:sp>
          <p:nvSpPr>
            <p:cNvPr id="16" name="Frihandsfigur: Form 15">
              <a:extLst>
                <a:ext uri="{FF2B5EF4-FFF2-40B4-BE49-F238E27FC236}">
                  <a16:creationId xmlns:a16="http://schemas.microsoft.com/office/drawing/2014/main" id="{25A05279-EE5D-42C4-B70E-E4BC974CDC57}"/>
                </a:ext>
              </a:extLst>
            </p:cNvPr>
            <p:cNvSpPr/>
            <p:nvPr/>
          </p:nvSpPr>
          <p:spPr>
            <a:xfrm>
              <a:off x="6918052" y="2524720"/>
              <a:ext cx="361950" cy="390525"/>
            </a:xfrm>
            <a:custGeom>
              <a:avLst/>
              <a:gdLst>
                <a:gd name="connsiteX0" fmla="*/ 133201 w 361950"/>
                <a:gd name="connsiteY0" fmla="*/ 7144 h 390525"/>
                <a:gd name="connsiteX1" fmla="*/ 133201 w 361950"/>
                <a:gd name="connsiteY1" fmla="*/ 260152 h 390525"/>
                <a:gd name="connsiteX2" fmla="*/ 7144 w 361950"/>
                <a:gd name="connsiteY2" fmla="*/ 386246 h 390525"/>
                <a:gd name="connsiteX3" fmla="*/ 237716 w 361950"/>
                <a:gd name="connsiteY3" fmla="*/ 386246 h 390525"/>
                <a:gd name="connsiteX4" fmla="*/ 341226 w 361950"/>
                <a:gd name="connsiteY4" fmla="*/ 332036 h 390525"/>
                <a:gd name="connsiteX5" fmla="*/ 343793 w 361950"/>
                <a:gd name="connsiteY5" fmla="*/ 328129 h 390525"/>
                <a:gd name="connsiteX6" fmla="*/ 357001 w 361950"/>
                <a:gd name="connsiteY6" fmla="*/ 300782 h 390525"/>
                <a:gd name="connsiteX7" fmla="*/ 359643 w 361950"/>
                <a:gd name="connsiteY7" fmla="*/ 291778 h 390525"/>
                <a:gd name="connsiteX8" fmla="*/ 361801 w 361950"/>
                <a:gd name="connsiteY8" fmla="*/ 281769 h 390525"/>
                <a:gd name="connsiteX9" fmla="*/ 363810 w 361950"/>
                <a:gd name="connsiteY9" fmla="*/ 260189 h 390525"/>
                <a:gd name="connsiteX10" fmla="*/ 363810 w 361950"/>
                <a:gd name="connsiteY10" fmla="*/ 7181 h 390525"/>
                <a:gd name="connsiteX11" fmla="*/ 133201 w 361950"/>
                <a:gd name="connsiteY11" fmla="*/ 7181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950" h="390525">
                  <a:moveTo>
                    <a:pt x="133201" y="7144"/>
                  </a:moveTo>
                  <a:lnTo>
                    <a:pt x="133201" y="260152"/>
                  </a:lnTo>
                  <a:cubicBezTo>
                    <a:pt x="133201" y="329803"/>
                    <a:pt x="76758" y="386209"/>
                    <a:pt x="7144" y="386246"/>
                  </a:cubicBezTo>
                  <a:lnTo>
                    <a:pt x="237716" y="386246"/>
                  </a:lnTo>
                  <a:cubicBezTo>
                    <a:pt x="280615" y="386246"/>
                    <a:pt x="318455" y="364778"/>
                    <a:pt x="341226" y="332036"/>
                  </a:cubicBezTo>
                  <a:cubicBezTo>
                    <a:pt x="342119" y="330771"/>
                    <a:pt x="342974" y="329431"/>
                    <a:pt x="343793" y="328129"/>
                  </a:cubicBezTo>
                  <a:cubicBezTo>
                    <a:pt x="349262" y="319646"/>
                    <a:pt x="353690" y="310455"/>
                    <a:pt x="357001" y="300782"/>
                  </a:cubicBezTo>
                  <a:cubicBezTo>
                    <a:pt x="358006" y="297805"/>
                    <a:pt x="358862" y="294829"/>
                    <a:pt x="359643" y="291778"/>
                  </a:cubicBezTo>
                  <a:cubicBezTo>
                    <a:pt x="360499" y="288503"/>
                    <a:pt x="361243" y="285155"/>
                    <a:pt x="361801" y="281769"/>
                  </a:cubicBezTo>
                  <a:cubicBezTo>
                    <a:pt x="363029" y="274737"/>
                    <a:pt x="363810" y="267556"/>
                    <a:pt x="363810" y="260189"/>
                  </a:cubicBezTo>
                  <a:lnTo>
                    <a:pt x="363810" y="7181"/>
                  </a:lnTo>
                  <a:lnTo>
                    <a:pt x="133201" y="7181"/>
                  </a:lnTo>
                  <a:close/>
                </a:path>
              </a:pathLst>
            </a:custGeom>
            <a:solidFill>
              <a:srgbClr val="9BB8D1"/>
            </a:solidFill>
            <a:ln w="9525" cap="flat">
              <a:noFill/>
              <a:prstDash val="solid"/>
              <a:miter/>
            </a:ln>
          </p:spPr>
          <p:txBody>
            <a:bodyPr rtlCol="0" anchor="ctr"/>
            <a:lstStyle/>
            <a:p>
              <a:endParaRPr lang="sv-SE"/>
            </a:p>
          </p:txBody>
        </p:sp>
        <p:sp>
          <p:nvSpPr>
            <p:cNvPr id="17" name="Frihandsfigur: Form 16">
              <a:extLst>
                <a:ext uri="{FF2B5EF4-FFF2-40B4-BE49-F238E27FC236}">
                  <a16:creationId xmlns:a16="http://schemas.microsoft.com/office/drawing/2014/main" id="{0E7DE9DE-8E33-4AE4-AB71-D9F2F688EE8B}"/>
                </a:ext>
              </a:extLst>
            </p:cNvPr>
            <p:cNvSpPr/>
            <p:nvPr/>
          </p:nvSpPr>
          <p:spPr>
            <a:xfrm>
              <a:off x="5640177" y="2903823"/>
              <a:ext cx="771525" cy="447675"/>
            </a:xfrm>
            <a:custGeom>
              <a:avLst/>
              <a:gdLst>
                <a:gd name="connsiteX0" fmla="*/ 557510 w 771525"/>
                <a:gd name="connsiteY0" fmla="*/ 261714 h 447675"/>
                <a:gd name="connsiteX1" fmla="*/ 523949 w 771525"/>
                <a:gd name="connsiteY1" fmla="*/ 7144 h 447675"/>
                <a:gd name="connsiteX2" fmla="*/ 254980 w 771525"/>
                <a:gd name="connsiteY2" fmla="*/ 7144 h 447675"/>
                <a:gd name="connsiteX3" fmla="*/ 221419 w 771525"/>
                <a:gd name="connsiteY3" fmla="*/ 261714 h 447675"/>
                <a:gd name="connsiteX4" fmla="*/ 131304 w 771525"/>
                <a:gd name="connsiteY4" fmla="*/ 261714 h 447675"/>
                <a:gd name="connsiteX5" fmla="*/ 7144 w 771525"/>
                <a:gd name="connsiteY5" fmla="*/ 385874 h 447675"/>
                <a:gd name="connsiteX6" fmla="*/ 7144 w 771525"/>
                <a:gd name="connsiteY6" fmla="*/ 447824 h 447675"/>
                <a:gd name="connsiteX7" fmla="*/ 771785 w 771525"/>
                <a:gd name="connsiteY7" fmla="*/ 447824 h 447675"/>
                <a:gd name="connsiteX8" fmla="*/ 771785 w 771525"/>
                <a:gd name="connsiteY8" fmla="*/ 385874 h 447675"/>
                <a:gd name="connsiteX9" fmla="*/ 647626 w 771525"/>
                <a:gd name="connsiteY9" fmla="*/ 261714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1525" h="447675">
                  <a:moveTo>
                    <a:pt x="557510" y="261714"/>
                  </a:moveTo>
                  <a:lnTo>
                    <a:pt x="523949" y="7144"/>
                  </a:lnTo>
                  <a:lnTo>
                    <a:pt x="254980" y="7144"/>
                  </a:lnTo>
                  <a:lnTo>
                    <a:pt x="221419" y="261714"/>
                  </a:lnTo>
                  <a:lnTo>
                    <a:pt x="131304" y="261714"/>
                  </a:lnTo>
                  <a:cubicBezTo>
                    <a:pt x="62731" y="261714"/>
                    <a:pt x="7144" y="317339"/>
                    <a:pt x="7144" y="385874"/>
                  </a:cubicBezTo>
                  <a:lnTo>
                    <a:pt x="7144" y="447824"/>
                  </a:lnTo>
                  <a:lnTo>
                    <a:pt x="771785" y="447824"/>
                  </a:lnTo>
                  <a:lnTo>
                    <a:pt x="771785" y="385874"/>
                  </a:lnTo>
                  <a:cubicBezTo>
                    <a:pt x="771785" y="317339"/>
                    <a:pt x="716198" y="261714"/>
                    <a:pt x="647626" y="261714"/>
                  </a:cubicBezTo>
                  <a:close/>
                </a:path>
              </a:pathLst>
            </a:custGeom>
            <a:solidFill>
              <a:srgbClr val="9BB8D1"/>
            </a:solidFill>
            <a:ln w="9525" cap="flat">
              <a:noFill/>
              <a:prstDash val="solid"/>
              <a:miter/>
            </a:ln>
          </p:spPr>
          <p:txBody>
            <a:bodyPr rtlCol="0" anchor="ctr"/>
            <a:lstStyle/>
            <a:p>
              <a:endParaRPr lang="sv-SE"/>
            </a:p>
          </p:txBody>
        </p:sp>
      </p:grpSp>
      <p:sp>
        <p:nvSpPr>
          <p:cNvPr id="18" name="Frihandsfigur: Form 17">
            <a:extLst>
              <a:ext uri="{FF2B5EF4-FFF2-40B4-BE49-F238E27FC236}">
                <a16:creationId xmlns:a16="http://schemas.microsoft.com/office/drawing/2014/main" id="{EAD77593-469D-4821-A017-247D30F0E652}"/>
              </a:ext>
            </a:extLst>
          </p:cNvPr>
          <p:cNvSpPr/>
          <p:nvPr/>
        </p:nvSpPr>
        <p:spPr>
          <a:xfrm>
            <a:off x="1894545" y="3548380"/>
            <a:ext cx="5977868" cy="2019300"/>
          </a:xfrm>
          <a:custGeom>
            <a:avLst/>
            <a:gdLst>
              <a:gd name="connsiteX0" fmla="*/ 4142891 w 4162425"/>
              <a:gd name="connsiteY0" fmla="*/ 2014389 h 2019300"/>
              <a:gd name="connsiteX1" fmla="*/ 3946364 w 4162425"/>
              <a:gd name="connsiteY1" fmla="*/ 2014389 h 2019300"/>
              <a:gd name="connsiteX2" fmla="*/ 3926793 w 4162425"/>
              <a:gd name="connsiteY2" fmla="*/ 1996269 h 2019300"/>
              <a:gd name="connsiteX3" fmla="*/ 3773760 w 4162425"/>
              <a:gd name="connsiteY3" fmla="*/ 7144 h 2019300"/>
              <a:gd name="connsiteX4" fmla="*/ 4162537 w 4162425"/>
              <a:gd name="connsiteY4" fmla="*/ 7144 h 2019300"/>
              <a:gd name="connsiteX5" fmla="*/ 4162537 w 4162425"/>
              <a:gd name="connsiteY5" fmla="*/ 1994781 h 2019300"/>
              <a:gd name="connsiteX6" fmla="*/ 4142891 w 4162425"/>
              <a:gd name="connsiteY6" fmla="*/ 2014389 h 2019300"/>
              <a:gd name="connsiteX7" fmla="*/ 26752 w 4162425"/>
              <a:gd name="connsiteY7" fmla="*/ 2014389 h 2019300"/>
              <a:gd name="connsiteX8" fmla="*/ 223279 w 4162425"/>
              <a:gd name="connsiteY8" fmla="*/ 2014389 h 2019300"/>
              <a:gd name="connsiteX9" fmla="*/ 242850 w 4162425"/>
              <a:gd name="connsiteY9" fmla="*/ 1996269 h 2019300"/>
              <a:gd name="connsiteX10" fmla="*/ 395883 w 4162425"/>
              <a:gd name="connsiteY10" fmla="*/ 7144 h 2019300"/>
              <a:gd name="connsiteX11" fmla="*/ 7144 w 4162425"/>
              <a:gd name="connsiteY11" fmla="*/ 7144 h 2019300"/>
              <a:gd name="connsiteX12" fmla="*/ 7144 w 4162425"/>
              <a:gd name="connsiteY12" fmla="*/ 1994781 h 2019300"/>
              <a:gd name="connsiteX13" fmla="*/ 26752 w 4162425"/>
              <a:gd name="connsiteY13" fmla="*/ 2014389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2425" h="2019300">
                <a:moveTo>
                  <a:pt x="4142891" y="2014389"/>
                </a:moveTo>
                <a:lnTo>
                  <a:pt x="3946364" y="2014389"/>
                </a:lnTo>
                <a:cubicBezTo>
                  <a:pt x="3936095" y="2014389"/>
                  <a:pt x="3927574" y="2006501"/>
                  <a:pt x="3926793" y="1996269"/>
                </a:cubicBezTo>
                <a:lnTo>
                  <a:pt x="3773760" y="7144"/>
                </a:lnTo>
                <a:lnTo>
                  <a:pt x="4162537" y="7144"/>
                </a:lnTo>
                <a:lnTo>
                  <a:pt x="4162537" y="1994781"/>
                </a:lnTo>
                <a:cubicBezTo>
                  <a:pt x="4162500" y="2005608"/>
                  <a:pt x="4153719" y="2014389"/>
                  <a:pt x="4142891" y="2014389"/>
                </a:cubicBezTo>
                <a:close/>
                <a:moveTo>
                  <a:pt x="26752" y="2014389"/>
                </a:moveTo>
                <a:lnTo>
                  <a:pt x="223279" y="2014389"/>
                </a:lnTo>
                <a:cubicBezTo>
                  <a:pt x="233549" y="2014389"/>
                  <a:pt x="242069" y="2006501"/>
                  <a:pt x="242850" y="1996269"/>
                </a:cubicBezTo>
                <a:lnTo>
                  <a:pt x="395883" y="7144"/>
                </a:lnTo>
                <a:lnTo>
                  <a:pt x="7144" y="7144"/>
                </a:lnTo>
                <a:lnTo>
                  <a:pt x="7144" y="1994781"/>
                </a:lnTo>
                <a:cubicBezTo>
                  <a:pt x="7144" y="2005608"/>
                  <a:pt x="15925" y="2014389"/>
                  <a:pt x="26752" y="2014389"/>
                </a:cubicBezTo>
                <a:close/>
              </a:path>
            </a:pathLst>
          </a:custGeom>
          <a:solidFill>
            <a:srgbClr val="FED89B"/>
          </a:solidFill>
          <a:ln w="9525" cap="flat">
            <a:noFill/>
            <a:prstDash val="solid"/>
            <a:miter/>
          </a:ln>
        </p:spPr>
        <p:txBody>
          <a:bodyPr rtlCol="0" anchor="ctr"/>
          <a:lstStyle/>
          <a:p>
            <a:endParaRPr lang="sv-SE"/>
          </a:p>
        </p:txBody>
      </p:sp>
      <p:sp>
        <p:nvSpPr>
          <p:cNvPr id="19" name="Frihandsfigur: Form 18">
            <a:extLst>
              <a:ext uri="{FF2B5EF4-FFF2-40B4-BE49-F238E27FC236}">
                <a16:creationId xmlns:a16="http://schemas.microsoft.com/office/drawing/2014/main" id="{AF0183D4-6A92-44B1-9A1C-7184CCB3B79E}"/>
              </a:ext>
            </a:extLst>
          </p:cNvPr>
          <p:cNvSpPr/>
          <p:nvPr/>
        </p:nvSpPr>
        <p:spPr>
          <a:xfrm>
            <a:off x="7777795" y="3628541"/>
            <a:ext cx="400050" cy="228600"/>
          </a:xfrm>
          <a:custGeom>
            <a:avLst/>
            <a:gdLst>
              <a:gd name="connsiteX0" fmla="*/ 24110 w 400050"/>
              <a:gd name="connsiteY0" fmla="*/ 227930 h 228600"/>
              <a:gd name="connsiteX1" fmla="*/ 395883 w 400050"/>
              <a:gd name="connsiteY1" fmla="*/ 227930 h 228600"/>
              <a:gd name="connsiteX2" fmla="*/ 395883 w 400050"/>
              <a:gd name="connsiteY2" fmla="*/ 7144 h 228600"/>
              <a:gd name="connsiteX3" fmla="*/ 7144 w 400050"/>
              <a:gd name="connsiteY3" fmla="*/ 7144 h 228600"/>
            </a:gdLst>
            <a:ahLst/>
            <a:cxnLst>
              <a:cxn ang="0">
                <a:pos x="connsiteX0" y="connsiteY0"/>
              </a:cxn>
              <a:cxn ang="0">
                <a:pos x="connsiteX1" y="connsiteY1"/>
              </a:cxn>
              <a:cxn ang="0">
                <a:pos x="connsiteX2" y="connsiteY2"/>
              </a:cxn>
              <a:cxn ang="0">
                <a:pos x="connsiteX3" y="connsiteY3"/>
              </a:cxn>
            </a:cxnLst>
            <a:rect l="l" t="t" r="r" b="b"/>
            <a:pathLst>
              <a:path w="400050" h="228600">
                <a:moveTo>
                  <a:pt x="24110" y="227930"/>
                </a:moveTo>
                <a:lnTo>
                  <a:pt x="395883" y="227930"/>
                </a:lnTo>
                <a:lnTo>
                  <a:pt x="395883" y="7144"/>
                </a:lnTo>
                <a:lnTo>
                  <a:pt x="7144" y="7144"/>
                </a:lnTo>
                <a:close/>
              </a:path>
            </a:pathLst>
          </a:custGeom>
          <a:solidFill>
            <a:srgbClr val="D69E5B"/>
          </a:solidFill>
          <a:ln w="9525" cap="flat">
            <a:noFill/>
            <a:prstDash val="solid"/>
            <a:miter/>
          </a:ln>
        </p:spPr>
        <p:txBody>
          <a:bodyPr rtlCol="0" anchor="ctr"/>
          <a:lstStyle/>
          <a:p>
            <a:endParaRPr lang="sv-SE"/>
          </a:p>
        </p:txBody>
      </p:sp>
      <p:sp>
        <p:nvSpPr>
          <p:cNvPr id="20" name="Frihandsfigur: Form 19">
            <a:extLst>
              <a:ext uri="{FF2B5EF4-FFF2-40B4-BE49-F238E27FC236}">
                <a16:creationId xmlns:a16="http://schemas.microsoft.com/office/drawing/2014/main" id="{4DA3DFAE-7F51-44A5-93DD-AA2640A6A0DE}"/>
              </a:ext>
            </a:extLst>
          </p:cNvPr>
          <p:cNvSpPr/>
          <p:nvPr/>
        </p:nvSpPr>
        <p:spPr>
          <a:xfrm>
            <a:off x="1691321" y="3592470"/>
            <a:ext cx="400050" cy="228600"/>
          </a:xfrm>
          <a:custGeom>
            <a:avLst/>
            <a:gdLst>
              <a:gd name="connsiteX0" fmla="*/ 7144 w 400050"/>
              <a:gd name="connsiteY0" fmla="*/ 227930 h 228600"/>
              <a:gd name="connsiteX1" fmla="*/ 378916 w 400050"/>
              <a:gd name="connsiteY1" fmla="*/ 227930 h 228600"/>
              <a:gd name="connsiteX2" fmla="*/ 395883 w 400050"/>
              <a:gd name="connsiteY2" fmla="*/ 7144 h 228600"/>
              <a:gd name="connsiteX3" fmla="*/ 7144 w 400050"/>
              <a:gd name="connsiteY3" fmla="*/ 7144 h 228600"/>
            </a:gdLst>
            <a:ahLst/>
            <a:cxnLst>
              <a:cxn ang="0">
                <a:pos x="connsiteX0" y="connsiteY0"/>
              </a:cxn>
              <a:cxn ang="0">
                <a:pos x="connsiteX1" y="connsiteY1"/>
              </a:cxn>
              <a:cxn ang="0">
                <a:pos x="connsiteX2" y="connsiteY2"/>
              </a:cxn>
              <a:cxn ang="0">
                <a:pos x="connsiteX3" y="connsiteY3"/>
              </a:cxn>
            </a:cxnLst>
            <a:rect l="l" t="t" r="r" b="b"/>
            <a:pathLst>
              <a:path w="400050" h="228600">
                <a:moveTo>
                  <a:pt x="7144" y="227930"/>
                </a:moveTo>
                <a:lnTo>
                  <a:pt x="378916" y="227930"/>
                </a:lnTo>
                <a:lnTo>
                  <a:pt x="395883" y="7144"/>
                </a:lnTo>
                <a:lnTo>
                  <a:pt x="7144" y="7144"/>
                </a:lnTo>
                <a:close/>
              </a:path>
            </a:pathLst>
          </a:custGeom>
          <a:solidFill>
            <a:srgbClr val="D69E5B"/>
          </a:solidFill>
          <a:ln w="9525" cap="flat">
            <a:noFill/>
            <a:prstDash val="solid"/>
            <a:miter/>
          </a:ln>
        </p:spPr>
        <p:txBody>
          <a:bodyPr rtlCol="0" anchor="ctr"/>
          <a:lstStyle/>
          <a:p>
            <a:endParaRPr lang="sv-SE"/>
          </a:p>
        </p:txBody>
      </p:sp>
      <p:grpSp>
        <p:nvGrpSpPr>
          <p:cNvPr id="29" name="Grupp 28">
            <a:extLst>
              <a:ext uri="{FF2B5EF4-FFF2-40B4-BE49-F238E27FC236}">
                <a16:creationId xmlns:a16="http://schemas.microsoft.com/office/drawing/2014/main" id="{ABAFF4EC-49F7-4676-8D56-3E3CD0EC6CC8}"/>
              </a:ext>
            </a:extLst>
          </p:cNvPr>
          <p:cNvGrpSpPr/>
          <p:nvPr/>
        </p:nvGrpSpPr>
        <p:grpSpPr>
          <a:xfrm>
            <a:off x="6874800" y="2726090"/>
            <a:ext cx="793812" cy="638175"/>
            <a:chOff x="8173603" y="661671"/>
            <a:chExt cx="793812" cy="638175"/>
          </a:xfrm>
        </p:grpSpPr>
        <p:sp>
          <p:nvSpPr>
            <p:cNvPr id="10" name="Frihandsfigur: Form 9">
              <a:extLst>
                <a:ext uri="{FF2B5EF4-FFF2-40B4-BE49-F238E27FC236}">
                  <a16:creationId xmlns:a16="http://schemas.microsoft.com/office/drawing/2014/main" id="{C6343C6E-64A7-4E8C-844B-3082A1347EBD}"/>
                </a:ext>
              </a:extLst>
            </p:cNvPr>
            <p:cNvSpPr/>
            <p:nvPr/>
          </p:nvSpPr>
          <p:spPr>
            <a:xfrm>
              <a:off x="8548315" y="744085"/>
              <a:ext cx="419100" cy="409575"/>
            </a:xfrm>
            <a:custGeom>
              <a:avLst/>
              <a:gdLst>
                <a:gd name="connsiteX0" fmla="*/ 213940 w 419100"/>
                <a:gd name="connsiteY0" fmla="*/ 405371 h 409575"/>
                <a:gd name="connsiteX1" fmla="*/ 69056 w 419100"/>
                <a:gd name="connsiteY1" fmla="*/ 405371 h 409575"/>
                <a:gd name="connsiteX2" fmla="*/ 7144 w 419100"/>
                <a:gd name="connsiteY2" fmla="*/ 343458 h 409575"/>
                <a:gd name="connsiteX3" fmla="*/ 69056 w 419100"/>
                <a:gd name="connsiteY3" fmla="*/ 281546 h 409575"/>
                <a:gd name="connsiteX4" fmla="*/ 213940 w 419100"/>
                <a:gd name="connsiteY4" fmla="*/ 281546 h 409575"/>
                <a:gd name="connsiteX5" fmla="*/ 289247 w 419100"/>
                <a:gd name="connsiteY5" fmla="*/ 206276 h 409575"/>
                <a:gd name="connsiteX6" fmla="*/ 213940 w 419100"/>
                <a:gd name="connsiteY6" fmla="*/ 130969 h 409575"/>
                <a:gd name="connsiteX7" fmla="*/ 69056 w 419100"/>
                <a:gd name="connsiteY7" fmla="*/ 130969 h 409575"/>
                <a:gd name="connsiteX8" fmla="*/ 7144 w 419100"/>
                <a:gd name="connsiteY8" fmla="*/ 69056 h 409575"/>
                <a:gd name="connsiteX9" fmla="*/ 69056 w 419100"/>
                <a:gd name="connsiteY9" fmla="*/ 7144 h 409575"/>
                <a:gd name="connsiteX10" fmla="*/ 213940 w 419100"/>
                <a:gd name="connsiteY10" fmla="*/ 7144 h 409575"/>
                <a:gd name="connsiteX11" fmla="*/ 413072 w 419100"/>
                <a:gd name="connsiteY11" fmla="*/ 206276 h 409575"/>
                <a:gd name="connsiteX12" fmla="*/ 213940 w 419100"/>
                <a:gd name="connsiteY12" fmla="*/ 40537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100" h="409575">
                  <a:moveTo>
                    <a:pt x="213940" y="405371"/>
                  </a:moveTo>
                  <a:lnTo>
                    <a:pt x="69056" y="405371"/>
                  </a:lnTo>
                  <a:cubicBezTo>
                    <a:pt x="34863" y="405371"/>
                    <a:pt x="7144" y="377689"/>
                    <a:pt x="7144" y="343458"/>
                  </a:cubicBezTo>
                  <a:cubicBezTo>
                    <a:pt x="7144" y="309265"/>
                    <a:pt x="34863" y="281546"/>
                    <a:pt x="69056" y="281546"/>
                  </a:cubicBezTo>
                  <a:lnTo>
                    <a:pt x="213940" y="281546"/>
                  </a:lnTo>
                  <a:cubicBezTo>
                    <a:pt x="255463" y="281546"/>
                    <a:pt x="289247" y="247799"/>
                    <a:pt x="289247" y="206276"/>
                  </a:cubicBezTo>
                  <a:cubicBezTo>
                    <a:pt x="289247" y="164753"/>
                    <a:pt x="255463" y="130969"/>
                    <a:pt x="213940" y="130969"/>
                  </a:cubicBezTo>
                  <a:lnTo>
                    <a:pt x="69056" y="130969"/>
                  </a:lnTo>
                  <a:cubicBezTo>
                    <a:pt x="34863" y="130969"/>
                    <a:pt x="7144" y="103250"/>
                    <a:pt x="7144" y="69056"/>
                  </a:cubicBezTo>
                  <a:cubicBezTo>
                    <a:pt x="7144" y="34863"/>
                    <a:pt x="34863" y="7144"/>
                    <a:pt x="69056" y="7144"/>
                  </a:cubicBezTo>
                  <a:lnTo>
                    <a:pt x="213940" y="7144"/>
                  </a:lnTo>
                  <a:cubicBezTo>
                    <a:pt x="323738" y="7144"/>
                    <a:pt x="413072" y="96478"/>
                    <a:pt x="413072" y="206276"/>
                  </a:cubicBezTo>
                  <a:cubicBezTo>
                    <a:pt x="413072" y="316074"/>
                    <a:pt x="323738" y="405371"/>
                    <a:pt x="213940" y="405371"/>
                  </a:cubicBezTo>
                  <a:close/>
                </a:path>
              </a:pathLst>
            </a:custGeom>
            <a:solidFill>
              <a:srgbClr val="2383BA"/>
            </a:solidFill>
            <a:ln w="9525" cap="flat">
              <a:noFill/>
              <a:prstDash val="solid"/>
              <a:miter/>
            </a:ln>
          </p:spPr>
          <p:txBody>
            <a:bodyPr rtlCol="0" anchor="ctr"/>
            <a:lstStyle/>
            <a:p>
              <a:endParaRPr lang="sv-SE"/>
            </a:p>
          </p:txBody>
        </p:sp>
        <p:sp>
          <p:nvSpPr>
            <p:cNvPr id="21" name="Frihandsfigur: Form 20">
              <a:extLst>
                <a:ext uri="{FF2B5EF4-FFF2-40B4-BE49-F238E27FC236}">
                  <a16:creationId xmlns:a16="http://schemas.microsoft.com/office/drawing/2014/main" id="{5473E8CE-4E9D-4EAD-B4F3-A470053F8737}"/>
                </a:ext>
              </a:extLst>
            </p:cNvPr>
            <p:cNvSpPr/>
            <p:nvPr/>
          </p:nvSpPr>
          <p:spPr>
            <a:xfrm>
              <a:off x="8173603" y="661671"/>
              <a:ext cx="476250" cy="638175"/>
            </a:xfrm>
            <a:custGeom>
              <a:avLst/>
              <a:gdLst>
                <a:gd name="connsiteX0" fmla="*/ 30621 w 476250"/>
                <a:gd name="connsiteY0" fmla="*/ 7144 h 638175"/>
                <a:gd name="connsiteX1" fmla="*/ 449721 w 476250"/>
                <a:gd name="connsiteY1" fmla="*/ 7144 h 638175"/>
                <a:gd name="connsiteX2" fmla="*/ 473199 w 476250"/>
                <a:gd name="connsiteY2" fmla="*/ 30659 h 638175"/>
                <a:gd name="connsiteX3" fmla="*/ 473199 w 476250"/>
                <a:gd name="connsiteY3" fmla="*/ 481199 h 638175"/>
                <a:gd name="connsiteX4" fmla="*/ 317004 w 476250"/>
                <a:gd name="connsiteY4" fmla="*/ 637394 h 638175"/>
                <a:gd name="connsiteX5" fmla="*/ 163339 w 476250"/>
                <a:gd name="connsiteY5" fmla="*/ 637394 h 638175"/>
                <a:gd name="connsiteX6" fmla="*/ 7144 w 476250"/>
                <a:gd name="connsiteY6" fmla="*/ 481199 h 638175"/>
                <a:gd name="connsiteX7" fmla="*/ 7144 w 476250"/>
                <a:gd name="connsiteY7" fmla="*/ 30659 h 638175"/>
                <a:gd name="connsiteX8" fmla="*/ 30621 w 476250"/>
                <a:gd name="connsiteY8" fmla="*/ 7144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638175">
                  <a:moveTo>
                    <a:pt x="30621" y="7144"/>
                  </a:moveTo>
                  <a:lnTo>
                    <a:pt x="449721" y="7144"/>
                  </a:lnTo>
                  <a:cubicBezTo>
                    <a:pt x="462707" y="7144"/>
                    <a:pt x="473199" y="17673"/>
                    <a:pt x="473199" y="30659"/>
                  </a:cubicBezTo>
                  <a:lnTo>
                    <a:pt x="473199" y="481199"/>
                  </a:lnTo>
                  <a:cubicBezTo>
                    <a:pt x="473199" y="567482"/>
                    <a:pt x="403287" y="637394"/>
                    <a:pt x="317004" y="637394"/>
                  </a:cubicBezTo>
                  <a:lnTo>
                    <a:pt x="163339" y="637394"/>
                  </a:lnTo>
                  <a:cubicBezTo>
                    <a:pt x="77056" y="637394"/>
                    <a:pt x="7144" y="567482"/>
                    <a:pt x="7144" y="481199"/>
                  </a:cubicBezTo>
                  <a:lnTo>
                    <a:pt x="7144" y="30659"/>
                  </a:lnTo>
                  <a:cubicBezTo>
                    <a:pt x="7144" y="17673"/>
                    <a:pt x="17636" y="7144"/>
                    <a:pt x="30621" y="7144"/>
                  </a:cubicBezTo>
                  <a:close/>
                </a:path>
              </a:pathLst>
            </a:custGeom>
            <a:solidFill>
              <a:srgbClr val="2CB3D3"/>
            </a:solidFill>
            <a:ln w="9525" cap="flat">
              <a:noFill/>
              <a:prstDash val="solid"/>
              <a:miter/>
            </a:ln>
          </p:spPr>
          <p:txBody>
            <a:bodyPr rtlCol="0" anchor="ctr"/>
            <a:lstStyle/>
            <a:p>
              <a:endParaRPr lang="sv-SE"/>
            </a:p>
          </p:txBody>
        </p:sp>
      </p:grpSp>
      <p:grpSp>
        <p:nvGrpSpPr>
          <p:cNvPr id="28" name="Grupp 27">
            <a:extLst>
              <a:ext uri="{FF2B5EF4-FFF2-40B4-BE49-F238E27FC236}">
                <a16:creationId xmlns:a16="http://schemas.microsoft.com/office/drawing/2014/main" id="{B7B48E7B-90D4-4BAD-A549-B238C9DC9378}"/>
              </a:ext>
            </a:extLst>
          </p:cNvPr>
          <p:cNvGrpSpPr/>
          <p:nvPr/>
        </p:nvGrpSpPr>
        <p:grpSpPr>
          <a:xfrm>
            <a:off x="9496349" y="341347"/>
            <a:ext cx="1657229" cy="2372906"/>
            <a:chOff x="9496349" y="341347"/>
            <a:chExt cx="1657229" cy="2372906"/>
          </a:xfrm>
        </p:grpSpPr>
        <p:sp>
          <p:nvSpPr>
            <p:cNvPr id="25" name="Frihandsfigur: Form 24">
              <a:extLst>
                <a:ext uri="{FF2B5EF4-FFF2-40B4-BE49-F238E27FC236}">
                  <a16:creationId xmlns:a16="http://schemas.microsoft.com/office/drawing/2014/main" id="{B18B8C5B-3575-41EA-BC2A-17DB67CD0086}"/>
                </a:ext>
              </a:extLst>
            </p:cNvPr>
            <p:cNvSpPr/>
            <p:nvPr/>
          </p:nvSpPr>
          <p:spPr>
            <a:xfrm>
              <a:off x="10515403" y="747396"/>
              <a:ext cx="552450" cy="552450"/>
            </a:xfrm>
            <a:custGeom>
              <a:avLst/>
              <a:gdLst>
                <a:gd name="connsiteX0" fmla="*/ 470018 w 552450"/>
                <a:gd name="connsiteY0" fmla="*/ 86562 h 552450"/>
                <a:gd name="connsiteX1" fmla="*/ 86562 w 552450"/>
                <a:gd name="connsiteY1" fmla="*/ 86562 h 552450"/>
                <a:gd name="connsiteX2" fmla="*/ 86562 w 552450"/>
                <a:gd name="connsiteY2" fmla="*/ 470055 h 552450"/>
                <a:gd name="connsiteX3" fmla="*/ 470018 w 552450"/>
                <a:gd name="connsiteY3" fmla="*/ 470055 h 552450"/>
                <a:gd name="connsiteX4" fmla="*/ 470018 w 552450"/>
                <a:gd name="connsiteY4" fmla="*/ 86562 h 552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50" h="552450">
                  <a:moveTo>
                    <a:pt x="470018" y="86562"/>
                  </a:moveTo>
                  <a:cubicBezTo>
                    <a:pt x="364127" y="-19329"/>
                    <a:pt x="192453" y="-19329"/>
                    <a:pt x="86562" y="86562"/>
                  </a:cubicBezTo>
                  <a:cubicBezTo>
                    <a:pt x="-19329" y="192453"/>
                    <a:pt x="-19329" y="364164"/>
                    <a:pt x="86562" y="470055"/>
                  </a:cubicBezTo>
                  <a:cubicBezTo>
                    <a:pt x="192453" y="575946"/>
                    <a:pt x="364127" y="575946"/>
                    <a:pt x="470018" y="470055"/>
                  </a:cubicBezTo>
                  <a:cubicBezTo>
                    <a:pt x="575909" y="364164"/>
                    <a:pt x="575909" y="192453"/>
                    <a:pt x="470018" y="86562"/>
                  </a:cubicBezTo>
                  <a:close/>
                </a:path>
              </a:pathLst>
            </a:custGeom>
            <a:solidFill>
              <a:srgbClr val="FED89B"/>
            </a:solidFill>
            <a:ln w="9525" cap="flat">
              <a:noFill/>
              <a:prstDash val="solid"/>
              <a:miter/>
            </a:ln>
          </p:spPr>
          <p:txBody>
            <a:bodyPr rtlCol="0" anchor="ctr"/>
            <a:lstStyle/>
            <a:p>
              <a:endParaRPr lang="sv-SE"/>
            </a:p>
          </p:txBody>
        </p:sp>
        <p:grpSp>
          <p:nvGrpSpPr>
            <p:cNvPr id="27" name="Grupp 26">
              <a:extLst>
                <a:ext uri="{FF2B5EF4-FFF2-40B4-BE49-F238E27FC236}">
                  <a16:creationId xmlns:a16="http://schemas.microsoft.com/office/drawing/2014/main" id="{4B637D38-E7CA-4DC2-9E84-7201D0AAF912}"/>
                </a:ext>
              </a:extLst>
            </p:cNvPr>
            <p:cNvGrpSpPr/>
            <p:nvPr/>
          </p:nvGrpSpPr>
          <p:grpSpPr>
            <a:xfrm>
              <a:off x="9496349" y="341347"/>
              <a:ext cx="1657229" cy="2372906"/>
              <a:chOff x="3705951" y="983466"/>
              <a:chExt cx="1657229" cy="2372906"/>
            </a:xfrm>
          </p:grpSpPr>
          <p:sp>
            <p:nvSpPr>
              <p:cNvPr id="22" name="Frihandsfigur: Form 21">
                <a:extLst>
                  <a:ext uri="{FF2B5EF4-FFF2-40B4-BE49-F238E27FC236}">
                    <a16:creationId xmlns:a16="http://schemas.microsoft.com/office/drawing/2014/main" id="{59DA67D8-9DFC-4F0C-9ACC-1E5B241BDFAB}"/>
                  </a:ext>
                </a:extLst>
              </p:cNvPr>
              <p:cNvSpPr/>
              <p:nvPr/>
            </p:nvSpPr>
            <p:spPr>
              <a:xfrm>
                <a:off x="4305840" y="983466"/>
                <a:ext cx="285750" cy="285750"/>
              </a:xfrm>
              <a:custGeom>
                <a:avLst/>
                <a:gdLst>
                  <a:gd name="connsiteX0" fmla="*/ 207336 w 285750"/>
                  <a:gd name="connsiteY0" fmla="*/ 278746 h 285750"/>
                  <a:gd name="connsiteX1" fmla="*/ 156846 w 285750"/>
                  <a:gd name="connsiteY1" fmla="*/ 257835 h 285750"/>
                  <a:gd name="connsiteX2" fmla="*/ 28073 w 285750"/>
                  <a:gd name="connsiteY2" fmla="*/ 129099 h 285750"/>
                  <a:gd name="connsiteX3" fmla="*/ 28073 w 285750"/>
                  <a:gd name="connsiteY3" fmla="*/ 28045 h 285750"/>
                  <a:gd name="connsiteX4" fmla="*/ 129090 w 285750"/>
                  <a:gd name="connsiteY4" fmla="*/ 28045 h 285750"/>
                  <a:gd name="connsiteX5" fmla="*/ 257863 w 285750"/>
                  <a:gd name="connsiteY5" fmla="*/ 156818 h 285750"/>
                  <a:gd name="connsiteX6" fmla="*/ 257863 w 285750"/>
                  <a:gd name="connsiteY6" fmla="*/ 257835 h 285750"/>
                  <a:gd name="connsiteX7" fmla="*/ 207336 w 285750"/>
                  <a:gd name="connsiteY7" fmla="*/ 27874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750" h="285750">
                    <a:moveTo>
                      <a:pt x="207336" y="278746"/>
                    </a:moveTo>
                    <a:cubicBezTo>
                      <a:pt x="189068" y="278746"/>
                      <a:pt x="170762" y="271788"/>
                      <a:pt x="156846" y="257835"/>
                    </a:cubicBezTo>
                    <a:lnTo>
                      <a:pt x="28073" y="129099"/>
                    </a:lnTo>
                    <a:cubicBezTo>
                      <a:pt x="167" y="101194"/>
                      <a:pt x="167" y="55950"/>
                      <a:pt x="28073" y="28045"/>
                    </a:cubicBezTo>
                    <a:cubicBezTo>
                      <a:pt x="55978" y="177"/>
                      <a:pt x="101222" y="177"/>
                      <a:pt x="129090" y="28045"/>
                    </a:cubicBezTo>
                    <a:lnTo>
                      <a:pt x="257863" y="156818"/>
                    </a:lnTo>
                    <a:cubicBezTo>
                      <a:pt x="285769" y="184724"/>
                      <a:pt x="285769" y="229930"/>
                      <a:pt x="257863" y="257835"/>
                    </a:cubicBezTo>
                    <a:cubicBezTo>
                      <a:pt x="243911" y="271788"/>
                      <a:pt x="225605" y="278746"/>
                      <a:pt x="207336" y="278746"/>
                    </a:cubicBezTo>
                    <a:close/>
                  </a:path>
                </a:pathLst>
              </a:custGeom>
              <a:solidFill>
                <a:srgbClr val="D0E2EA"/>
              </a:solidFill>
              <a:ln w="9525" cap="flat">
                <a:noFill/>
                <a:prstDash val="solid"/>
                <a:miter/>
              </a:ln>
            </p:spPr>
            <p:txBody>
              <a:bodyPr rtlCol="0" anchor="ctr"/>
              <a:lstStyle/>
              <a:p>
                <a:endParaRPr lang="sv-SE"/>
              </a:p>
            </p:txBody>
          </p:sp>
          <p:sp>
            <p:nvSpPr>
              <p:cNvPr id="23" name="Frihandsfigur: Form 22">
                <a:extLst>
                  <a:ext uri="{FF2B5EF4-FFF2-40B4-BE49-F238E27FC236}">
                    <a16:creationId xmlns:a16="http://schemas.microsoft.com/office/drawing/2014/main" id="{BF56C4F4-E512-4C80-B833-998E0996F1FB}"/>
                  </a:ext>
                </a:extLst>
              </p:cNvPr>
              <p:cNvSpPr/>
              <p:nvPr/>
            </p:nvSpPr>
            <p:spPr>
              <a:xfrm>
                <a:off x="3705951" y="1551069"/>
                <a:ext cx="866775" cy="1752600"/>
              </a:xfrm>
              <a:custGeom>
                <a:avLst/>
                <a:gdLst>
                  <a:gd name="connsiteX0" fmla="*/ 646788 w 866775"/>
                  <a:gd name="connsiteY0" fmla="*/ 1749381 h 1752600"/>
                  <a:gd name="connsiteX1" fmla="*/ 585471 w 866775"/>
                  <a:gd name="connsiteY1" fmla="*/ 1714741 h 1752600"/>
                  <a:gd name="connsiteX2" fmla="*/ 40760 w 866775"/>
                  <a:gd name="connsiteY2" fmla="*/ 808787 h 1752600"/>
                  <a:gd name="connsiteX3" fmla="*/ 104123 w 866775"/>
                  <a:gd name="connsiteY3" fmla="*/ 495467 h 1752600"/>
                  <a:gd name="connsiteX4" fmla="*/ 747879 w 866775"/>
                  <a:gd name="connsiteY4" fmla="*/ 21077 h 1752600"/>
                  <a:gd name="connsiteX5" fmla="*/ 847780 w 866775"/>
                  <a:gd name="connsiteY5" fmla="*/ 36183 h 1752600"/>
                  <a:gd name="connsiteX6" fmla="*/ 832637 w 866775"/>
                  <a:gd name="connsiteY6" fmla="*/ 136084 h 1752600"/>
                  <a:gd name="connsiteX7" fmla="*/ 188918 w 866775"/>
                  <a:gd name="connsiteY7" fmla="*/ 610474 h 1752600"/>
                  <a:gd name="connsiteX8" fmla="*/ 163468 w 866775"/>
                  <a:gd name="connsiteY8" fmla="*/ 735601 h 1752600"/>
                  <a:gd name="connsiteX9" fmla="*/ 707919 w 866775"/>
                  <a:gd name="connsiteY9" fmla="*/ 1641146 h 1752600"/>
                  <a:gd name="connsiteX10" fmla="*/ 683511 w 866775"/>
                  <a:gd name="connsiteY10" fmla="*/ 1739149 h 1752600"/>
                  <a:gd name="connsiteX11" fmla="*/ 646788 w 866775"/>
                  <a:gd name="connsiteY11" fmla="*/ 1749381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6775" h="1752600">
                    <a:moveTo>
                      <a:pt x="646788" y="1749381"/>
                    </a:moveTo>
                    <a:cubicBezTo>
                      <a:pt x="622529" y="1749381"/>
                      <a:pt x="598865" y="1737028"/>
                      <a:pt x="585471" y="1714741"/>
                    </a:cubicBezTo>
                    <a:lnTo>
                      <a:pt x="40760" y="808787"/>
                    </a:lnTo>
                    <a:cubicBezTo>
                      <a:pt x="-22009" y="702785"/>
                      <a:pt x="5376" y="568244"/>
                      <a:pt x="104123" y="495467"/>
                    </a:cubicBezTo>
                    <a:lnTo>
                      <a:pt x="747879" y="21077"/>
                    </a:lnTo>
                    <a:cubicBezTo>
                      <a:pt x="779654" y="-2326"/>
                      <a:pt x="824377" y="4446"/>
                      <a:pt x="847780" y="36183"/>
                    </a:cubicBezTo>
                    <a:cubicBezTo>
                      <a:pt x="871183" y="67958"/>
                      <a:pt x="864412" y="112644"/>
                      <a:pt x="832637" y="136084"/>
                    </a:cubicBezTo>
                    <a:lnTo>
                      <a:pt x="188918" y="610474"/>
                    </a:lnTo>
                    <a:cubicBezTo>
                      <a:pt x="149404" y="639570"/>
                      <a:pt x="138465" y="693371"/>
                      <a:pt x="163468" y="735601"/>
                    </a:cubicBezTo>
                    <a:lnTo>
                      <a:pt x="707919" y="1641146"/>
                    </a:lnTo>
                    <a:cubicBezTo>
                      <a:pt x="728271" y="1674930"/>
                      <a:pt x="717332" y="1718834"/>
                      <a:pt x="683511" y="1739149"/>
                    </a:cubicBezTo>
                    <a:cubicBezTo>
                      <a:pt x="671977" y="1746070"/>
                      <a:pt x="659289" y="1749381"/>
                      <a:pt x="646788" y="1749381"/>
                    </a:cubicBezTo>
                    <a:close/>
                  </a:path>
                </a:pathLst>
              </a:custGeom>
              <a:solidFill>
                <a:srgbClr val="3A4D7B"/>
              </a:solidFill>
              <a:ln w="9525" cap="flat">
                <a:noFill/>
                <a:prstDash val="solid"/>
                <a:miter/>
              </a:ln>
            </p:spPr>
            <p:txBody>
              <a:bodyPr rtlCol="0" anchor="ctr"/>
              <a:lstStyle/>
              <a:p>
                <a:endParaRPr lang="sv-SE"/>
              </a:p>
            </p:txBody>
          </p:sp>
          <p:sp>
            <p:nvSpPr>
              <p:cNvPr id="24" name="Frihandsfigur: Form 23">
                <a:extLst>
                  <a:ext uri="{FF2B5EF4-FFF2-40B4-BE49-F238E27FC236}">
                    <a16:creationId xmlns:a16="http://schemas.microsoft.com/office/drawing/2014/main" id="{D11A21D1-8FBF-45AA-897D-7C3DE29D499D}"/>
                  </a:ext>
                </a:extLst>
              </p:cNvPr>
              <p:cNvSpPr/>
              <p:nvPr/>
            </p:nvSpPr>
            <p:spPr>
              <a:xfrm>
                <a:off x="3913845" y="3099197"/>
                <a:ext cx="714375" cy="257175"/>
              </a:xfrm>
              <a:custGeom>
                <a:avLst/>
                <a:gdLst>
                  <a:gd name="connsiteX0" fmla="*/ 522610 w 714375"/>
                  <a:gd name="connsiteY0" fmla="*/ 7144 h 257175"/>
                  <a:gd name="connsiteX1" fmla="*/ 199504 w 714375"/>
                  <a:gd name="connsiteY1" fmla="*/ 7144 h 257175"/>
                  <a:gd name="connsiteX2" fmla="*/ 7144 w 714375"/>
                  <a:gd name="connsiteY2" fmla="*/ 199541 h 257175"/>
                  <a:gd name="connsiteX3" fmla="*/ 7144 w 714375"/>
                  <a:gd name="connsiteY3" fmla="*/ 231167 h 257175"/>
                  <a:gd name="connsiteX4" fmla="*/ 28463 w 714375"/>
                  <a:gd name="connsiteY4" fmla="*/ 252450 h 257175"/>
                  <a:gd name="connsiteX5" fmla="*/ 693688 w 714375"/>
                  <a:gd name="connsiteY5" fmla="*/ 252450 h 257175"/>
                  <a:gd name="connsiteX6" fmla="*/ 715008 w 714375"/>
                  <a:gd name="connsiteY6" fmla="*/ 231167 h 257175"/>
                  <a:gd name="connsiteX7" fmla="*/ 715008 w 714375"/>
                  <a:gd name="connsiteY7" fmla="*/ 199541 h 257175"/>
                  <a:gd name="connsiteX8" fmla="*/ 522610 w 714375"/>
                  <a:gd name="connsiteY8" fmla="*/ 7144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375" h="257175">
                    <a:moveTo>
                      <a:pt x="522610" y="7144"/>
                    </a:moveTo>
                    <a:lnTo>
                      <a:pt x="199504" y="7144"/>
                    </a:lnTo>
                    <a:cubicBezTo>
                      <a:pt x="93278" y="7144"/>
                      <a:pt x="7144" y="93278"/>
                      <a:pt x="7144" y="199541"/>
                    </a:cubicBezTo>
                    <a:lnTo>
                      <a:pt x="7144" y="231167"/>
                    </a:lnTo>
                    <a:cubicBezTo>
                      <a:pt x="7144" y="242925"/>
                      <a:pt x="16669" y="252450"/>
                      <a:pt x="28463" y="252450"/>
                    </a:cubicBezTo>
                    <a:lnTo>
                      <a:pt x="693688" y="252450"/>
                    </a:lnTo>
                    <a:cubicBezTo>
                      <a:pt x="705483" y="252450"/>
                      <a:pt x="715008" y="242925"/>
                      <a:pt x="715008" y="231167"/>
                    </a:cubicBezTo>
                    <a:lnTo>
                      <a:pt x="715008" y="199541"/>
                    </a:lnTo>
                    <a:cubicBezTo>
                      <a:pt x="715008" y="93278"/>
                      <a:pt x="628873" y="7144"/>
                      <a:pt x="522610" y="7144"/>
                    </a:cubicBezTo>
                    <a:close/>
                  </a:path>
                </a:pathLst>
              </a:custGeom>
              <a:solidFill>
                <a:srgbClr val="EA6789"/>
              </a:solidFill>
              <a:ln w="9525" cap="flat">
                <a:noFill/>
                <a:prstDash val="solid"/>
                <a:miter/>
              </a:ln>
            </p:spPr>
            <p:txBody>
              <a:bodyPr rtlCol="0" anchor="ctr"/>
              <a:lstStyle/>
              <a:p>
                <a:endParaRPr lang="sv-SE"/>
              </a:p>
            </p:txBody>
          </p:sp>
          <p:sp>
            <p:nvSpPr>
              <p:cNvPr id="26" name="Frihandsfigur: Form 25">
                <a:extLst>
                  <a:ext uri="{FF2B5EF4-FFF2-40B4-BE49-F238E27FC236}">
                    <a16:creationId xmlns:a16="http://schemas.microsoft.com/office/drawing/2014/main" id="{9180443E-48F6-49FC-B296-49AC8F1241C9}"/>
                  </a:ext>
                </a:extLst>
              </p:cNvPr>
              <p:cNvSpPr/>
              <p:nvPr/>
            </p:nvSpPr>
            <p:spPr>
              <a:xfrm>
                <a:off x="4410680" y="1088278"/>
                <a:ext cx="952500" cy="952500"/>
              </a:xfrm>
              <a:custGeom>
                <a:avLst/>
                <a:gdLst>
                  <a:gd name="connsiteX0" fmla="*/ 645942 w 952500"/>
                  <a:gd name="connsiteY0" fmla="*/ 185505 h 952500"/>
                  <a:gd name="connsiteX1" fmla="*/ 562970 w 952500"/>
                  <a:gd name="connsiteY1" fmla="*/ 102496 h 952500"/>
                  <a:gd name="connsiteX2" fmla="*/ 102496 w 952500"/>
                  <a:gd name="connsiteY2" fmla="*/ 102496 h 952500"/>
                  <a:gd name="connsiteX3" fmla="*/ 102496 w 952500"/>
                  <a:gd name="connsiteY3" fmla="*/ 562970 h 952500"/>
                  <a:gd name="connsiteX4" fmla="*/ 185505 w 952500"/>
                  <a:gd name="connsiteY4" fmla="*/ 645942 h 952500"/>
                  <a:gd name="connsiteX5" fmla="*/ 185505 w 952500"/>
                  <a:gd name="connsiteY5" fmla="*/ 843921 h 952500"/>
                  <a:gd name="connsiteX6" fmla="*/ 283992 w 952500"/>
                  <a:gd name="connsiteY6" fmla="*/ 942408 h 952500"/>
                  <a:gd name="connsiteX7" fmla="*/ 318297 w 952500"/>
                  <a:gd name="connsiteY7" fmla="*/ 942408 h 952500"/>
                  <a:gd name="connsiteX8" fmla="*/ 400152 w 952500"/>
                  <a:gd name="connsiteY8" fmla="*/ 860589 h 952500"/>
                  <a:gd name="connsiteX9" fmla="*/ 942445 w 952500"/>
                  <a:gd name="connsiteY9" fmla="*/ 318297 h 952500"/>
                  <a:gd name="connsiteX10" fmla="*/ 942445 w 952500"/>
                  <a:gd name="connsiteY10" fmla="*/ 283992 h 952500"/>
                  <a:gd name="connsiteX11" fmla="*/ 843921 w 952500"/>
                  <a:gd name="connsiteY11" fmla="*/ 185505 h 952500"/>
                  <a:gd name="connsiteX12" fmla="*/ 645942 w 952500"/>
                  <a:gd name="connsiteY12" fmla="*/ 185505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500" h="952500">
                    <a:moveTo>
                      <a:pt x="645942" y="185505"/>
                    </a:moveTo>
                    <a:lnTo>
                      <a:pt x="562970" y="102496"/>
                    </a:lnTo>
                    <a:cubicBezTo>
                      <a:pt x="435797" y="-24640"/>
                      <a:pt x="229670" y="-24640"/>
                      <a:pt x="102496" y="102496"/>
                    </a:cubicBezTo>
                    <a:cubicBezTo>
                      <a:pt x="-24640" y="229632"/>
                      <a:pt x="-24640" y="435797"/>
                      <a:pt x="102496" y="562970"/>
                    </a:cubicBezTo>
                    <a:lnTo>
                      <a:pt x="185505" y="645942"/>
                    </a:lnTo>
                    <a:cubicBezTo>
                      <a:pt x="130811" y="700636"/>
                      <a:pt x="130811" y="789263"/>
                      <a:pt x="185505" y="843921"/>
                    </a:cubicBezTo>
                    <a:lnTo>
                      <a:pt x="283992" y="942408"/>
                    </a:lnTo>
                    <a:cubicBezTo>
                      <a:pt x="293443" y="951895"/>
                      <a:pt x="308846" y="951895"/>
                      <a:pt x="318297" y="942408"/>
                    </a:cubicBezTo>
                    <a:lnTo>
                      <a:pt x="400152" y="860589"/>
                    </a:lnTo>
                    <a:lnTo>
                      <a:pt x="942445" y="318297"/>
                    </a:lnTo>
                    <a:cubicBezTo>
                      <a:pt x="951895" y="308846"/>
                      <a:pt x="951895" y="293443"/>
                      <a:pt x="942445" y="283992"/>
                    </a:cubicBezTo>
                    <a:lnTo>
                      <a:pt x="843921" y="185505"/>
                    </a:lnTo>
                    <a:cubicBezTo>
                      <a:pt x="789263" y="130811"/>
                      <a:pt x="700636" y="130811"/>
                      <a:pt x="645942" y="185505"/>
                    </a:cubicBezTo>
                    <a:close/>
                  </a:path>
                </a:pathLst>
              </a:custGeom>
              <a:solidFill>
                <a:srgbClr val="EA6789"/>
              </a:solidFill>
              <a:ln w="9525" cap="flat">
                <a:noFill/>
                <a:prstDash val="solid"/>
                <a:miter/>
              </a:ln>
            </p:spPr>
            <p:txBody>
              <a:bodyPr rtlCol="0" anchor="ctr"/>
              <a:lstStyle/>
              <a:p>
                <a:endParaRPr lang="sv-SE"/>
              </a:p>
            </p:txBody>
          </p:sp>
        </p:grpSp>
      </p:grpSp>
    </p:spTree>
    <p:extLst>
      <p:ext uri="{BB962C8B-B14F-4D97-AF65-F5344CB8AC3E}">
        <p14:creationId xmlns:p14="http://schemas.microsoft.com/office/powerpoint/2010/main" val="3368634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D6D89E8-E578-406F-B482-2FDC3C23C151}"/>
              </a:ext>
            </a:extLst>
          </p:cNvPr>
          <p:cNvSpPr>
            <a:spLocks noGrp="1"/>
          </p:cNvSpPr>
          <p:nvPr>
            <p:ph type="title"/>
          </p:nvPr>
        </p:nvSpPr>
        <p:spPr/>
        <p:txBody>
          <a:bodyPr/>
          <a:lstStyle/>
          <a:p>
            <a:endParaRPr lang="sv-SE"/>
          </a:p>
        </p:txBody>
      </p:sp>
      <p:pic>
        <p:nvPicPr>
          <p:cNvPr id="7" name="Platshållare för innehåll 6">
            <a:extLst>
              <a:ext uri="{FF2B5EF4-FFF2-40B4-BE49-F238E27FC236}">
                <a16:creationId xmlns:a16="http://schemas.microsoft.com/office/drawing/2014/main" id="{A7046962-8660-4038-B516-2726E02146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6615" y="1825625"/>
            <a:ext cx="4838769" cy="4351338"/>
          </a:xfrm>
        </p:spPr>
      </p:pic>
      <p:pic>
        <p:nvPicPr>
          <p:cNvPr id="4" name="Bildobjekt 3">
            <a:extLst>
              <a:ext uri="{FF2B5EF4-FFF2-40B4-BE49-F238E27FC236}">
                <a16:creationId xmlns:a16="http://schemas.microsoft.com/office/drawing/2014/main" id="{62611A58-FC6C-4158-851F-6F74E4619C93}"/>
              </a:ext>
            </a:extLst>
          </p:cNvPr>
          <p:cNvPicPr>
            <a:picLocks noChangeAspect="1"/>
          </p:cNvPicPr>
          <p:nvPr/>
        </p:nvPicPr>
        <p:blipFill>
          <a:blip r:embed="rId3"/>
          <a:stretch>
            <a:fillRect/>
          </a:stretch>
        </p:blipFill>
        <p:spPr>
          <a:xfrm>
            <a:off x="838200" y="1690688"/>
            <a:ext cx="12486361" cy="3714951"/>
          </a:xfrm>
          <a:prstGeom prst="rect">
            <a:avLst/>
          </a:prstGeom>
        </p:spPr>
      </p:pic>
    </p:spTree>
    <p:extLst>
      <p:ext uri="{BB962C8B-B14F-4D97-AF65-F5344CB8AC3E}">
        <p14:creationId xmlns:p14="http://schemas.microsoft.com/office/powerpoint/2010/main" val="33453399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92BD2AB8-9E64-498F-8BDC-578AB76B542C}"/>
              </a:ext>
            </a:extLst>
          </p:cNvPr>
          <p:cNvSpPr/>
          <p:nvPr/>
        </p:nvSpPr>
        <p:spPr>
          <a:xfrm>
            <a:off x="533593" y="2587938"/>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4" name="Rektangel 13">
            <a:extLst>
              <a:ext uri="{FF2B5EF4-FFF2-40B4-BE49-F238E27FC236}">
                <a16:creationId xmlns:a16="http://schemas.microsoft.com/office/drawing/2014/main" id="{B6BFDC9D-4E62-4E0D-9A1F-AC1216D54858}"/>
              </a:ext>
            </a:extLst>
          </p:cNvPr>
          <p:cNvSpPr/>
          <p:nvPr/>
        </p:nvSpPr>
        <p:spPr>
          <a:xfrm>
            <a:off x="3278853" y="2586113"/>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5" name="Rektangel 14">
            <a:extLst>
              <a:ext uri="{FF2B5EF4-FFF2-40B4-BE49-F238E27FC236}">
                <a16:creationId xmlns:a16="http://schemas.microsoft.com/office/drawing/2014/main" id="{DD1FCBD9-EC06-4F96-868F-EF61781EB4EC}"/>
              </a:ext>
            </a:extLst>
          </p:cNvPr>
          <p:cNvSpPr/>
          <p:nvPr/>
        </p:nvSpPr>
        <p:spPr>
          <a:xfrm>
            <a:off x="8927492" y="2595607"/>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1" name="textruta 20">
            <a:extLst>
              <a:ext uri="{FF2B5EF4-FFF2-40B4-BE49-F238E27FC236}">
                <a16:creationId xmlns:a16="http://schemas.microsoft.com/office/drawing/2014/main" id="{14784FA5-6B04-4FC0-B8E6-E87020C69D9F}"/>
              </a:ext>
            </a:extLst>
          </p:cNvPr>
          <p:cNvSpPr txBox="1"/>
          <p:nvPr/>
        </p:nvSpPr>
        <p:spPr>
          <a:xfrm>
            <a:off x="692002" y="3595696"/>
            <a:ext cx="2240145" cy="707886"/>
          </a:xfrm>
          <a:prstGeom prst="rect">
            <a:avLst/>
          </a:prstGeom>
          <a:noFill/>
        </p:spPr>
        <p:txBody>
          <a:bodyPr wrap="square" rtlCol="0">
            <a:spAutoFit/>
          </a:bodyPr>
          <a:lstStyle/>
          <a:p>
            <a:pPr algn="ctr"/>
            <a:r>
              <a:rPr lang="sv-SE" sz="2000" dirty="0">
                <a:solidFill>
                  <a:schemeClr val="bg1"/>
                </a:solidFill>
              </a:rPr>
              <a:t>ARBETA</a:t>
            </a:r>
          </a:p>
          <a:p>
            <a:pPr algn="ctr"/>
            <a:r>
              <a:rPr lang="sv-SE" sz="2000" dirty="0">
                <a:solidFill>
                  <a:schemeClr val="bg1"/>
                </a:solidFill>
              </a:rPr>
              <a:t>ENKLARE</a:t>
            </a:r>
          </a:p>
        </p:txBody>
      </p:sp>
      <p:sp>
        <p:nvSpPr>
          <p:cNvPr id="22" name="textruta 21">
            <a:extLst>
              <a:ext uri="{FF2B5EF4-FFF2-40B4-BE49-F238E27FC236}">
                <a16:creationId xmlns:a16="http://schemas.microsoft.com/office/drawing/2014/main" id="{43E64FF2-FCF6-4DAA-BADE-4C58B1A34472}"/>
              </a:ext>
            </a:extLst>
          </p:cNvPr>
          <p:cNvSpPr txBox="1"/>
          <p:nvPr/>
        </p:nvSpPr>
        <p:spPr>
          <a:xfrm>
            <a:off x="9622554" y="3600222"/>
            <a:ext cx="1136017" cy="707886"/>
          </a:xfrm>
          <a:prstGeom prst="rect">
            <a:avLst/>
          </a:prstGeom>
          <a:noFill/>
        </p:spPr>
        <p:txBody>
          <a:bodyPr wrap="none" rtlCol="0">
            <a:spAutoFit/>
          </a:bodyPr>
          <a:lstStyle/>
          <a:p>
            <a:pPr algn="ctr"/>
            <a:r>
              <a:rPr lang="sv-SE" sz="2000" dirty="0">
                <a:solidFill>
                  <a:schemeClr val="bg1"/>
                </a:solidFill>
              </a:rPr>
              <a:t>BLI </a:t>
            </a:r>
          </a:p>
          <a:p>
            <a:pPr algn="ctr"/>
            <a:r>
              <a:rPr lang="sv-SE" sz="2000" dirty="0">
                <a:solidFill>
                  <a:schemeClr val="bg1"/>
                </a:solidFill>
              </a:rPr>
              <a:t>KLOKARE</a:t>
            </a:r>
          </a:p>
        </p:txBody>
      </p:sp>
      <p:sp>
        <p:nvSpPr>
          <p:cNvPr id="23" name="textruta 22">
            <a:extLst>
              <a:ext uri="{FF2B5EF4-FFF2-40B4-BE49-F238E27FC236}">
                <a16:creationId xmlns:a16="http://schemas.microsoft.com/office/drawing/2014/main" id="{35E1AE78-40A2-4358-ABFF-4C3F24A6D820}"/>
              </a:ext>
            </a:extLst>
          </p:cNvPr>
          <p:cNvSpPr txBox="1"/>
          <p:nvPr/>
        </p:nvSpPr>
        <p:spPr>
          <a:xfrm>
            <a:off x="3783301" y="3587167"/>
            <a:ext cx="1541576" cy="707886"/>
          </a:xfrm>
          <a:prstGeom prst="rect">
            <a:avLst/>
          </a:prstGeom>
          <a:noFill/>
        </p:spPr>
        <p:txBody>
          <a:bodyPr wrap="none" rtlCol="0">
            <a:spAutoFit/>
          </a:bodyPr>
          <a:lstStyle/>
          <a:p>
            <a:pPr algn="ctr"/>
            <a:r>
              <a:rPr lang="sv-SE" sz="2000" dirty="0">
                <a:solidFill>
                  <a:schemeClr val="bg1"/>
                </a:solidFill>
              </a:rPr>
              <a:t>ARBETA </a:t>
            </a:r>
          </a:p>
          <a:p>
            <a:pPr algn="ctr"/>
            <a:r>
              <a:rPr lang="sv-SE" sz="2000" dirty="0">
                <a:solidFill>
                  <a:schemeClr val="bg1"/>
                </a:solidFill>
              </a:rPr>
              <a:t>EFFEKTIVARE</a:t>
            </a:r>
          </a:p>
        </p:txBody>
      </p:sp>
      <p:sp>
        <p:nvSpPr>
          <p:cNvPr id="24" name="Rektangel 23">
            <a:extLst>
              <a:ext uri="{FF2B5EF4-FFF2-40B4-BE49-F238E27FC236}">
                <a16:creationId xmlns:a16="http://schemas.microsoft.com/office/drawing/2014/main" id="{F977ECC8-D1D3-48A0-8542-0B7A10EAC362}"/>
              </a:ext>
            </a:extLst>
          </p:cNvPr>
          <p:cNvSpPr/>
          <p:nvPr/>
        </p:nvSpPr>
        <p:spPr>
          <a:xfrm>
            <a:off x="6067809" y="2586113"/>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4400" dirty="0"/>
          </a:p>
        </p:txBody>
      </p:sp>
      <p:sp>
        <p:nvSpPr>
          <p:cNvPr id="26" name="textruta 25">
            <a:extLst>
              <a:ext uri="{FF2B5EF4-FFF2-40B4-BE49-F238E27FC236}">
                <a16:creationId xmlns:a16="http://schemas.microsoft.com/office/drawing/2014/main" id="{1C67EACF-9EE6-4C79-96D8-3FF21FA39649}"/>
              </a:ext>
            </a:extLst>
          </p:cNvPr>
          <p:cNvSpPr txBox="1"/>
          <p:nvPr/>
        </p:nvSpPr>
        <p:spPr>
          <a:xfrm>
            <a:off x="6580351" y="3619219"/>
            <a:ext cx="1477199" cy="707886"/>
          </a:xfrm>
          <a:prstGeom prst="rect">
            <a:avLst/>
          </a:prstGeom>
          <a:noFill/>
        </p:spPr>
        <p:txBody>
          <a:bodyPr wrap="none" rtlCol="0">
            <a:spAutoFit/>
          </a:bodyPr>
          <a:lstStyle/>
          <a:p>
            <a:pPr algn="ctr"/>
            <a:r>
              <a:rPr lang="sv-SE" sz="2000" dirty="0">
                <a:solidFill>
                  <a:schemeClr val="bg1"/>
                </a:solidFill>
              </a:rPr>
              <a:t>SAMARBETA</a:t>
            </a:r>
          </a:p>
          <a:p>
            <a:pPr algn="ctr"/>
            <a:r>
              <a:rPr lang="sv-SE" sz="2000" dirty="0">
                <a:solidFill>
                  <a:schemeClr val="bg1"/>
                </a:solidFill>
              </a:rPr>
              <a:t>SMARTARE</a:t>
            </a:r>
          </a:p>
        </p:txBody>
      </p:sp>
      <p:sp>
        <p:nvSpPr>
          <p:cNvPr id="19" name="textruta 18">
            <a:extLst>
              <a:ext uri="{FF2B5EF4-FFF2-40B4-BE49-F238E27FC236}">
                <a16:creationId xmlns:a16="http://schemas.microsoft.com/office/drawing/2014/main" id="{7F0BC5CA-FD42-447A-86A6-7ED72298E0C0}"/>
              </a:ext>
            </a:extLst>
          </p:cNvPr>
          <p:cNvSpPr txBox="1"/>
          <p:nvPr/>
        </p:nvSpPr>
        <p:spPr>
          <a:xfrm>
            <a:off x="964210" y="4359820"/>
            <a:ext cx="1673158" cy="261610"/>
          </a:xfrm>
          <a:prstGeom prst="rect">
            <a:avLst/>
          </a:prstGeom>
          <a:noFill/>
        </p:spPr>
        <p:txBody>
          <a:bodyPr wrap="square" rtlCol="0">
            <a:spAutoFit/>
          </a:bodyPr>
          <a:lstStyle/>
          <a:p>
            <a:pPr algn="ctr"/>
            <a:r>
              <a:rPr lang="sv-SE" sz="1100" dirty="0">
                <a:solidFill>
                  <a:schemeClr val="bg1"/>
                </a:solidFill>
              </a:rPr>
              <a:t>Läs mer…</a:t>
            </a:r>
          </a:p>
        </p:txBody>
      </p:sp>
      <p:sp>
        <p:nvSpPr>
          <p:cNvPr id="27" name="textruta 26">
            <a:extLst>
              <a:ext uri="{FF2B5EF4-FFF2-40B4-BE49-F238E27FC236}">
                <a16:creationId xmlns:a16="http://schemas.microsoft.com/office/drawing/2014/main" id="{14CC35DA-30AF-4F5A-AB2B-69FB359ED234}"/>
              </a:ext>
            </a:extLst>
          </p:cNvPr>
          <p:cNvSpPr txBox="1"/>
          <p:nvPr/>
        </p:nvSpPr>
        <p:spPr>
          <a:xfrm>
            <a:off x="3717508" y="4372608"/>
            <a:ext cx="1673158" cy="261610"/>
          </a:xfrm>
          <a:prstGeom prst="rect">
            <a:avLst/>
          </a:prstGeom>
          <a:noFill/>
        </p:spPr>
        <p:txBody>
          <a:bodyPr wrap="square" rtlCol="0">
            <a:spAutoFit/>
          </a:bodyPr>
          <a:lstStyle/>
          <a:p>
            <a:pPr algn="ctr"/>
            <a:r>
              <a:rPr lang="sv-SE" sz="1100" dirty="0">
                <a:solidFill>
                  <a:schemeClr val="bg1"/>
                </a:solidFill>
              </a:rPr>
              <a:t>Läs mer…</a:t>
            </a:r>
          </a:p>
        </p:txBody>
      </p:sp>
      <p:sp>
        <p:nvSpPr>
          <p:cNvPr id="28" name="textruta 27">
            <a:extLst>
              <a:ext uri="{FF2B5EF4-FFF2-40B4-BE49-F238E27FC236}">
                <a16:creationId xmlns:a16="http://schemas.microsoft.com/office/drawing/2014/main" id="{D0CFFDBB-78B9-4E15-824A-63727F383B1A}"/>
              </a:ext>
            </a:extLst>
          </p:cNvPr>
          <p:cNvSpPr txBox="1"/>
          <p:nvPr/>
        </p:nvSpPr>
        <p:spPr>
          <a:xfrm>
            <a:off x="9406019" y="4440650"/>
            <a:ext cx="1673158" cy="261610"/>
          </a:xfrm>
          <a:prstGeom prst="rect">
            <a:avLst/>
          </a:prstGeom>
          <a:noFill/>
        </p:spPr>
        <p:txBody>
          <a:bodyPr wrap="square" rtlCol="0">
            <a:spAutoFit/>
          </a:bodyPr>
          <a:lstStyle/>
          <a:p>
            <a:pPr algn="ctr"/>
            <a:r>
              <a:rPr lang="sv-SE" sz="1100" dirty="0">
                <a:solidFill>
                  <a:schemeClr val="bg1"/>
                </a:solidFill>
              </a:rPr>
              <a:t>Läs mer…</a:t>
            </a:r>
          </a:p>
        </p:txBody>
      </p:sp>
      <p:sp>
        <p:nvSpPr>
          <p:cNvPr id="29" name="textruta 28">
            <a:extLst>
              <a:ext uri="{FF2B5EF4-FFF2-40B4-BE49-F238E27FC236}">
                <a16:creationId xmlns:a16="http://schemas.microsoft.com/office/drawing/2014/main" id="{CD9526F4-F959-4AC4-B1B9-9B687A307C7C}"/>
              </a:ext>
            </a:extLst>
          </p:cNvPr>
          <p:cNvSpPr txBox="1"/>
          <p:nvPr/>
        </p:nvSpPr>
        <p:spPr>
          <a:xfrm>
            <a:off x="6470851" y="4412021"/>
            <a:ext cx="1673158" cy="261610"/>
          </a:xfrm>
          <a:prstGeom prst="rect">
            <a:avLst/>
          </a:prstGeom>
          <a:noFill/>
        </p:spPr>
        <p:txBody>
          <a:bodyPr wrap="square" rtlCol="0">
            <a:spAutoFit/>
          </a:bodyPr>
          <a:lstStyle/>
          <a:p>
            <a:pPr algn="ctr"/>
            <a:r>
              <a:rPr lang="sv-SE" sz="1100" dirty="0">
                <a:solidFill>
                  <a:schemeClr val="bg1"/>
                </a:solidFill>
              </a:rPr>
              <a:t>Läs mer…</a:t>
            </a:r>
          </a:p>
        </p:txBody>
      </p:sp>
      <p:sp>
        <p:nvSpPr>
          <p:cNvPr id="31" name="textruta 30">
            <a:extLst>
              <a:ext uri="{FF2B5EF4-FFF2-40B4-BE49-F238E27FC236}">
                <a16:creationId xmlns:a16="http://schemas.microsoft.com/office/drawing/2014/main" id="{6CE6DFCA-9271-490F-BDD3-B3AE57716F69}"/>
              </a:ext>
            </a:extLst>
          </p:cNvPr>
          <p:cNvSpPr txBox="1"/>
          <p:nvPr/>
        </p:nvSpPr>
        <p:spPr>
          <a:xfrm>
            <a:off x="9764245" y="5086118"/>
            <a:ext cx="921471" cy="646331"/>
          </a:xfrm>
          <a:prstGeom prst="rect">
            <a:avLst/>
          </a:prstGeom>
          <a:noFill/>
        </p:spPr>
        <p:txBody>
          <a:bodyPr wrap="none" rtlCol="0">
            <a:spAutoFit/>
          </a:bodyPr>
          <a:lstStyle/>
          <a:p>
            <a:pPr algn="ctr"/>
            <a:r>
              <a:rPr lang="sv-SE" dirty="0">
                <a:solidFill>
                  <a:schemeClr val="bg1">
                    <a:lumMod val="95000"/>
                  </a:schemeClr>
                </a:solidFill>
              </a:rPr>
              <a:t>ANALYS</a:t>
            </a:r>
          </a:p>
          <a:p>
            <a:pPr algn="ctr"/>
            <a:r>
              <a:rPr lang="sv-SE" dirty="0">
                <a:solidFill>
                  <a:schemeClr val="bg1">
                    <a:lumMod val="95000"/>
                  </a:schemeClr>
                </a:solidFill>
              </a:rPr>
              <a:t>redskap</a:t>
            </a:r>
          </a:p>
        </p:txBody>
      </p:sp>
      <p:pic>
        <p:nvPicPr>
          <p:cNvPr id="34" name="Bild 33">
            <a:extLst>
              <a:ext uri="{FF2B5EF4-FFF2-40B4-BE49-F238E27FC236}">
                <a16:creationId xmlns:a16="http://schemas.microsoft.com/office/drawing/2014/main" id="{032C7A2E-73A6-4D45-AA17-EE0F28BFCD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534208" y="1975349"/>
            <a:ext cx="1387242" cy="1387242"/>
          </a:xfrm>
          <a:prstGeom prst="rect">
            <a:avLst/>
          </a:prstGeom>
        </p:spPr>
      </p:pic>
      <p:pic>
        <p:nvPicPr>
          <p:cNvPr id="20" name="Bild 19">
            <a:extLst>
              <a:ext uri="{FF2B5EF4-FFF2-40B4-BE49-F238E27FC236}">
                <a16:creationId xmlns:a16="http://schemas.microsoft.com/office/drawing/2014/main" id="{E5DEDE4D-C83A-4E71-906D-1FA9406DC88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797429" y="2031554"/>
            <a:ext cx="1092621" cy="1092621"/>
          </a:xfrm>
          <a:prstGeom prst="rect">
            <a:avLst/>
          </a:prstGeom>
        </p:spPr>
      </p:pic>
      <p:pic>
        <p:nvPicPr>
          <p:cNvPr id="35" name="Bild 34">
            <a:extLst>
              <a:ext uri="{FF2B5EF4-FFF2-40B4-BE49-F238E27FC236}">
                <a16:creationId xmlns:a16="http://schemas.microsoft.com/office/drawing/2014/main" id="{2C47049E-8E03-42BA-BEA1-7F9E3C2FDF5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219981" y="2124008"/>
            <a:ext cx="1232409" cy="1232409"/>
          </a:xfrm>
          <a:prstGeom prst="rect">
            <a:avLst/>
          </a:prstGeom>
        </p:spPr>
      </p:pic>
      <p:pic>
        <p:nvPicPr>
          <p:cNvPr id="37" name="Bild 36">
            <a:extLst>
              <a:ext uri="{FF2B5EF4-FFF2-40B4-BE49-F238E27FC236}">
                <a16:creationId xmlns:a16="http://schemas.microsoft.com/office/drawing/2014/main" id="{DBAA9EFE-E4FA-403F-B748-90C1AB33B79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999436" y="2091734"/>
            <a:ext cx="1089018" cy="1089018"/>
          </a:xfrm>
          <a:prstGeom prst="rect">
            <a:avLst/>
          </a:prstGeom>
        </p:spPr>
      </p:pic>
      <p:sp>
        <p:nvSpPr>
          <p:cNvPr id="38" name="textruta 37">
            <a:extLst>
              <a:ext uri="{FF2B5EF4-FFF2-40B4-BE49-F238E27FC236}">
                <a16:creationId xmlns:a16="http://schemas.microsoft.com/office/drawing/2014/main" id="{63DF46A9-B631-4DC6-A936-19B21F7C23B2}"/>
              </a:ext>
            </a:extLst>
          </p:cNvPr>
          <p:cNvSpPr txBox="1"/>
          <p:nvPr/>
        </p:nvSpPr>
        <p:spPr>
          <a:xfrm>
            <a:off x="518386" y="4862649"/>
            <a:ext cx="2635598" cy="1277273"/>
          </a:xfrm>
          <a:prstGeom prst="rect">
            <a:avLst/>
          </a:prstGeom>
          <a:noFill/>
        </p:spPr>
        <p:txBody>
          <a:bodyPr wrap="square" rtlCol="0">
            <a:spAutoFit/>
          </a:bodyPr>
          <a:lstStyle/>
          <a:p>
            <a:pPr algn="ctr"/>
            <a:r>
              <a:rPr lang="sv-SE" sz="1100" b="1" dirty="0"/>
              <a:t>Er modell behöver ha lite vård och omsorg.</a:t>
            </a:r>
          </a:p>
          <a:p>
            <a:pPr algn="ctr"/>
            <a:endParaRPr lang="sv-SE" sz="1100" b="1" dirty="0"/>
          </a:p>
          <a:p>
            <a:pPr algn="ctr"/>
            <a:r>
              <a:rPr lang="sv-SE" sz="1100" dirty="0"/>
              <a:t>Med begränsade insatser hjälper vi er att ordna upp det befintliga så modellen känns både mera tillförlitligt o logisk och kan användas ett tag till.</a:t>
            </a:r>
          </a:p>
        </p:txBody>
      </p:sp>
      <p:sp>
        <p:nvSpPr>
          <p:cNvPr id="39" name="textruta 38">
            <a:extLst>
              <a:ext uri="{FF2B5EF4-FFF2-40B4-BE49-F238E27FC236}">
                <a16:creationId xmlns:a16="http://schemas.microsoft.com/office/drawing/2014/main" id="{3C547A20-FBEE-44B0-A7DB-520DF1395714}"/>
              </a:ext>
            </a:extLst>
          </p:cNvPr>
          <p:cNvSpPr txBox="1"/>
          <p:nvPr/>
        </p:nvSpPr>
        <p:spPr>
          <a:xfrm>
            <a:off x="3278853" y="4833003"/>
            <a:ext cx="2661219" cy="1446550"/>
          </a:xfrm>
          <a:prstGeom prst="rect">
            <a:avLst/>
          </a:prstGeom>
          <a:noFill/>
        </p:spPr>
        <p:txBody>
          <a:bodyPr wrap="square" rtlCol="0">
            <a:spAutoFit/>
          </a:bodyPr>
          <a:lstStyle/>
          <a:p>
            <a:pPr algn="ctr"/>
            <a:r>
              <a:rPr lang="sv-SE" sz="1100" b="1" dirty="0"/>
              <a:t>Ni ser en större potential </a:t>
            </a:r>
          </a:p>
          <a:p>
            <a:pPr algn="ctr"/>
            <a:r>
              <a:rPr lang="sv-SE" sz="1100" b="1" dirty="0"/>
              <a:t>i er modell.</a:t>
            </a:r>
          </a:p>
          <a:p>
            <a:pPr algn="ctr"/>
            <a:endParaRPr lang="sv-SE" sz="1100" b="1" dirty="0"/>
          </a:p>
          <a:p>
            <a:pPr algn="ctr"/>
            <a:r>
              <a:rPr lang="sv-SE" sz="1100" dirty="0"/>
              <a:t>Vi analyserar er modell och lyssnar på era idéer och önskemål. Vi använder Excels fulla potential och göra om modellen till en smart lösning som möter de tankar och idéer ni har.</a:t>
            </a:r>
          </a:p>
        </p:txBody>
      </p:sp>
      <p:sp>
        <p:nvSpPr>
          <p:cNvPr id="40" name="textruta 39">
            <a:extLst>
              <a:ext uri="{FF2B5EF4-FFF2-40B4-BE49-F238E27FC236}">
                <a16:creationId xmlns:a16="http://schemas.microsoft.com/office/drawing/2014/main" id="{EC522AEC-0991-46E4-B0D1-2BDEB5C82B3B}"/>
              </a:ext>
            </a:extLst>
          </p:cNvPr>
          <p:cNvSpPr txBox="1"/>
          <p:nvPr/>
        </p:nvSpPr>
        <p:spPr>
          <a:xfrm>
            <a:off x="8843069" y="4833003"/>
            <a:ext cx="2502281" cy="1615827"/>
          </a:xfrm>
          <a:prstGeom prst="rect">
            <a:avLst/>
          </a:prstGeom>
          <a:noFill/>
        </p:spPr>
        <p:txBody>
          <a:bodyPr wrap="square" rtlCol="0">
            <a:spAutoFit/>
          </a:bodyPr>
          <a:lstStyle/>
          <a:p>
            <a:pPr algn="ctr"/>
            <a:r>
              <a:rPr lang="sv-SE" sz="1100" b="1" dirty="0"/>
              <a:t>Ni har data som kan ge </a:t>
            </a:r>
          </a:p>
          <a:p>
            <a:pPr algn="ctr"/>
            <a:r>
              <a:rPr lang="sv-SE" sz="1100" b="1" dirty="0"/>
              <a:t>värdefulla insikter</a:t>
            </a:r>
            <a:r>
              <a:rPr lang="sv-SE" sz="1100" dirty="0"/>
              <a:t>.</a:t>
            </a:r>
          </a:p>
          <a:p>
            <a:pPr algn="ctr"/>
            <a:endParaRPr lang="sv-SE" sz="1100" dirty="0"/>
          </a:p>
          <a:p>
            <a:pPr algn="ctr"/>
            <a:r>
              <a:rPr lang="sv-SE" sz="1100" dirty="0"/>
              <a:t>Med hjälp av Excels unika förmåga att skapa rapporter och min bakgrund som analytiker skapar vi tillsammans genomtänkta, lätt förståeliga rapporter så att ni kan ta bättre beslut</a:t>
            </a:r>
          </a:p>
          <a:p>
            <a:pPr algn="ctr"/>
            <a:endParaRPr lang="sv-SE" sz="1100" dirty="0"/>
          </a:p>
        </p:txBody>
      </p:sp>
      <p:sp>
        <p:nvSpPr>
          <p:cNvPr id="41" name="textruta 40">
            <a:extLst>
              <a:ext uri="{FF2B5EF4-FFF2-40B4-BE49-F238E27FC236}">
                <a16:creationId xmlns:a16="http://schemas.microsoft.com/office/drawing/2014/main" id="{F38D3B76-1FBC-47E9-8B1B-CAAC8BD79D9A}"/>
              </a:ext>
            </a:extLst>
          </p:cNvPr>
          <p:cNvSpPr txBox="1"/>
          <p:nvPr/>
        </p:nvSpPr>
        <p:spPr>
          <a:xfrm>
            <a:off x="2722909" y="490601"/>
            <a:ext cx="6434326" cy="707886"/>
          </a:xfrm>
          <a:prstGeom prst="rect">
            <a:avLst/>
          </a:prstGeom>
          <a:noFill/>
        </p:spPr>
        <p:txBody>
          <a:bodyPr wrap="none" rtlCol="0">
            <a:spAutoFit/>
          </a:bodyPr>
          <a:lstStyle/>
          <a:p>
            <a:r>
              <a:rPr lang="sv-SE" sz="4000" dirty="0"/>
              <a:t>[ SÅ HÄR KAN JAG HJÄLPA ER ]</a:t>
            </a:r>
          </a:p>
        </p:txBody>
      </p:sp>
    </p:spTree>
    <p:extLst>
      <p:ext uri="{BB962C8B-B14F-4D97-AF65-F5344CB8AC3E}">
        <p14:creationId xmlns:p14="http://schemas.microsoft.com/office/powerpoint/2010/main" val="40434690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ktangel 9">
            <a:extLst>
              <a:ext uri="{FF2B5EF4-FFF2-40B4-BE49-F238E27FC236}">
                <a16:creationId xmlns:a16="http://schemas.microsoft.com/office/drawing/2014/main" id="{3179E2A0-4E4E-4DDD-A80D-86FA313E7EDC}"/>
              </a:ext>
            </a:extLst>
          </p:cNvPr>
          <p:cNvSpPr/>
          <p:nvPr/>
        </p:nvSpPr>
        <p:spPr>
          <a:xfrm>
            <a:off x="2190081" y="1893089"/>
            <a:ext cx="8156273" cy="1569660"/>
          </a:xfrm>
          <a:prstGeom prst="rect">
            <a:avLst/>
          </a:prstGeom>
        </p:spPr>
        <p:txBody>
          <a:bodyPr wrap="square">
            <a:spAutoFit/>
          </a:bodyPr>
          <a:lstStyle/>
          <a:p>
            <a:pPr algn="ctr"/>
            <a:r>
              <a:rPr lang="sv-SE" sz="4800" dirty="0">
                <a:latin typeface="&amp;quot"/>
              </a:rPr>
              <a:t>Ta era befintliga Excellösningar t</a:t>
            </a:r>
            <a:r>
              <a:rPr lang="sv-SE" sz="4800" b="0" i="0" u="none" strike="noStrike" dirty="0">
                <a:effectLst/>
                <a:latin typeface="&amp;quot"/>
              </a:rPr>
              <a:t>ill nästa nivå!</a:t>
            </a:r>
          </a:p>
        </p:txBody>
      </p:sp>
      <p:sp>
        <p:nvSpPr>
          <p:cNvPr id="11" name="Rektangel 10">
            <a:extLst>
              <a:ext uri="{FF2B5EF4-FFF2-40B4-BE49-F238E27FC236}">
                <a16:creationId xmlns:a16="http://schemas.microsoft.com/office/drawing/2014/main" id="{74945389-2359-4A91-B7BA-2D23AE796014}"/>
              </a:ext>
            </a:extLst>
          </p:cNvPr>
          <p:cNvSpPr/>
          <p:nvPr/>
        </p:nvSpPr>
        <p:spPr>
          <a:xfrm>
            <a:off x="5649310" y="761433"/>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12" name="Rektangel 11">
            <a:extLst>
              <a:ext uri="{FF2B5EF4-FFF2-40B4-BE49-F238E27FC236}">
                <a16:creationId xmlns:a16="http://schemas.microsoft.com/office/drawing/2014/main" id="{2A6B7E45-FBF8-4189-AE0D-169FA79033AD}"/>
              </a:ext>
            </a:extLst>
          </p:cNvPr>
          <p:cNvSpPr/>
          <p:nvPr/>
        </p:nvSpPr>
        <p:spPr>
          <a:xfrm>
            <a:off x="5649309" y="4377637"/>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22" name="Rektangel 21">
            <a:extLst>
              <a:ext uri="{FF2B5EF4-FFF2-40B4-BE49-F238E27FC236}">
                <a16:creationId xmlns:a16="http://schemas.microsoft.com/office/drawing/2014/main" id="{A65BD9C7-9CBF-47B6-8F1C-D9C3C56105E5}"/>
              </a:ext>
            </a:extLst>
          </p:cNvPr>
          <p:cNvSpPr/>
          <p:nvPr/>
        </p:nvSpPr>
        <p:spPr>
          <a:xfrm>
            <a:off x="3221771" y="3770526"/>
            <a:ext cx="6092892" cy="923330"/>
          </a:xfrm>
          <a:prstGeom prst="rect">
            <a:avLst/>
          </a:prstGeom>
        </p:spPr>
        <p:txBody>
          <a:bodyPr wrap="square">
            <a:spAutoFit/>
          </a:bodyPr>
          <a:lstStyle/>
          <a:p>
            <a:pPr algn="ctr"/>
            <a:r>
              <a:rPr lang="sv-SE" dirty="0">
                <a:solidFill>
                  <a:schemeClr val="tx1">
                    <a:lumMod val="65000"/>
                    <a:lumOff val="35000"/>
                  </a:schemeClr>
                </a:solidFill>
                <a:latin typeface="&amp;quot"/>
              </a:rPr>
              <a:t>Jag låter era kalkylark komma till liv,  så att ni kan utföra jobbet betydligt snabbare och bättre i snygga och tillförlitliga modeller i världens mest använda affärsverktyg</a:t>
            </a:r>
          </a:p>
        </p:txBody>
      </p:sp>
    </p:spTree>
    <p:extLst>
      <p:ext uri="{BB962C8B-B14F-4D97-AF65-F5344CB8AC3E}">
        <p14:creationId xmlns:p14="http://schemas.microsoft.com/office/powerpoint/2010/main" val="9607847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78EE14AB-C1D5-40BC-8CA5-0DBC715EA4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7546"/>
            <a:ext cx="12192000" cy="6122907"/>
          </a:xfrm>
          <a:prstGeom prst="rect">
            <a:avLst/>
          </a:prstGeom>
        </p:spPr>
      </p:pic>
      <p:sp>
        <p:nvSpPr>
          <p:cNvPr id="6" name="Rektangel 5">
            <a:extLst>
              <a:ext uri="{FF2B5EF4-FFF2-40B4-BE49-F238E27FC236}">
                <a16:creationId xmlns:a16="http://schemas.microsoft.com/office/drawing/2014/main" id="{C991FCA6-5620-4C02-BFD8-3D6CCDB14115}"/>
              </a:ext>
            </a:extLst>
          </p:cNvPr>
          <p:cNvSpPr/>
          <p:nvPr/>
        </p:nvSpPr>
        <p:spPr>
          <a:xfrm>
            <a:off x="0" y="342900"/>
            <a:ext cx="12192000" cy="6165056"/>
          </a:xfrm>
          <a:prstGeom prst="rect">
            <a:avLst/>
          </a:prstGeom>
          <a:solidFill>
            <a:schemeClr val="tx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8" name="Bildobjekt 7">
            <a:extLst>
              <a:ext uri="{FF2B5EF4-FFF2-40B4-BE49-F238E27FC236}">
                <a16:creationId xmlns:a16="http://schemas.microsoft.com/office/drawing/2014/main" id="{BF651C2A-A1A5-4989-9788-43D7ABCEE361}"/>
              </a:ext>
            </a:extLst>
          </p:cNvPr>
          <p:cNvPicPr>
            <a:picLocks noChangeAspect="1"/>
          </p:cNvPicPr>
          <p:nvPr/>
        </p:nvPicPr>
        <p:blipFill rotWithShape="1">
          <a:blip r:embed="rId3">
            <a:extLst>
              <a:ext uri="{28A0092B-C50C-407E-A947-70E740481C1C}">
                <a14:useLocalDpi xmlns:a14="http://schemas.microsoft.com/office/drawing/2010/main" val="0"/>
              </a:ext>
            </a:extLst>
          </a:blip>
          <a:srcRect l="17527" t="6754" b="28326"/>
          <a:stretch/>
        </p:blipFill>
        <p:spPr>
          <a:xfrm rot="10800000">
            <a:off x="2553870" y="342900"/>
            <a:ext cx="5658740" cy="5568300"/>
          </a:xfrm>
          <a:prstGeom prst="rect">
            <a:avLst/>
          </a:prstGeom>
        </p:spPr>
      </p:pic>
    </p:spTree>
    <p:extLst>
      <p:ext uri="{BB962C8B-B14F-4D97-AF65-F5344CB8AC3E}">
        <p14:creationId xmlns:p14="http://schemas.microsoft.com/office/powerpoint/2010/main" val="2594169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92BD2AB8-9E64-498F-8BDC-578AB76B542C}"/>
              </a:ext>
            </a:extLst>
          </p:cNvPr>
          <p:cNvSpPr/>
          <p:nvPr/>
        </p:nvSpPr>
        <p:spPr>
          <a:xfrm>
            <a:off x="1738843" y="1960028"/>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4" name="Rektangel 13">
            <a:extLst>
              <a:ext uri="{FF2B5EF4-FFF2-40B4-BE49-F238E27FC236}">
                <a16:creationId xmlns:a16="http://schemas.microsoft.com/office/drawing/2014/main" id="{B6BFDC9D-4E62-4E0D-9A1F-AC1216D54858}"/>
              </a:ext>
            </a:extLst>
          </p:cNvPr>
          <p:cNvSpPr/>
          <p:nvPr/>
        </p:nvSpPr>
        <p:spPr>
          <a:xfrm>
            <a:off x="4869389" y="1966632"/>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5" name="Rektangel 14">
            <a:extLst>
              <a:ext uri="{FF2B5EF4-FFF2-40B4-BE49-F238E27FC236}">
                <a16:creationId xmlns:a16="http://schemas.microsoft.com/office/drawing/2014/main" id="{DD1FCBD9-EC06-4F96-868F-EF61781EB4EC}"/>
              </a:ext>
            </a:extLst>
          </p:cNvPr>
          <p:cNvSpPr/>
          <p:nvPr/>
        </p:nvSpPr>
        <p:spPr>
          <a:xfrm>
            <a:off x="8029858" y="1978723"/>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1" name="textruta 20">
            <a:extLst>
              <a:ext uri="{FF2B5EF4-FFF2-40B4-BE49-F238E27FC236}">
                <a16:creationId xmlns:a16="http://schemas.microsoft.com/office/drawing/2014/main" id="{14784FA5-6B04-4FC0-B8E6-E87020C69D9F}"/>
              </a:ext>
            </a:extLst>
          </p:cNvPr>
          <p:cNvSpPr txBox="1"/>
          <p:nvPr/>
        </p:nvSpPr>
        <p:spPr>
          <a:xfrm>
            <a:off x="1484549" y="2782843"/>
            <a:ext cx="3070708" cy="1015663"/>
          </a:xfrm>
          <a:prstGeom prst="rect">
            <a:avLst/>
          </a:prstGeom>
          <a:noFill/>
        </p:spPr>
        <p:txBody>
          <a:bodyPr wrap="square" rtlCol="0">
            <a:spAutoFit/>
          </a:bodyPr>
          <a:lstStyle/>
          <a:p>
            <a:pPr algn="ctr"/>
            <a:r>
              <a:rPr lang="sv-SE" sz="2000" dirty="0">
                <a:solidFill>
                  <a:schemeClr val="bg1">
                    <a:lumMod val="95000"/>
                  </a:schemeClr>
                </a:solidFill>
              </a:rPr>
              <a:t>GÖR </a:t>
            </a:r>
          </a:p>
          <a:p>
            <a:pPr algn="ctr"/>
            <a:r>
              <a:rPr lang="sv-SE" sz="2000" dirty="0">
                <a:solidFill>
                  <a:schemeClr val="bg1">
                    <a:lumMod val="95000"/>
                  </a:schemeClr>
                </a:solidFill>
              </a:rPr>
              <a:t>MODELLEN</a:t>
            </a:r>
          </a:p>
          <a:p>
            <a:pPr algn="ctr"/>
            <a:r>
              <a:rPr lang="sv-SE" sz="2000" dirty="0">
                <a:solidFill>
                  <a:schemeClr val="bg1">
                    <a:lumMod val="95000"/>
                  </a:schemeClr>
                </a:solidFill>
              </a:rPr>
              <a:t>ENKLARE</a:t>
            </a:r>
          </a:p>
        </p:txBody>
      </p:sp>
      <p:sp>
        <p:nvSpPr>
          <p:cNvPr id="22" name="textruta 21">
            <a:extLst>
              <a:ext uri="{FF2B5EF4-FFF2-40B4-BE49-F238E27FC236}">
                <a16:creationId xmlns:a16="http://schemas.microsoft.com/office/drawing/2014/main" id="{43E64FF2-FCF6-4DAA-BADE-4C58B1A34472}"/>
              </a:ext>
            </a:extLst>
          </p:cNvPr>
          <p:cNvSpPr txBox="1"/>
          <p:nvPr/>
        </p:nvSpPr>
        <p:spPr>
          <a:xfrm>
            <a:off x="8184264" y="2793584"/>
            <a:ext cx="2291862" cy="1015663"/>
          </a:xfrm>
          <a:prstGeom prst="rect">
            <a:avLst/>
          </a:prstGeom>
          <a:noFill/>
        </p:spPr>
        <p:txBody>
          <a:bodyPr wrap="square" rtlCol="0">
            <a:spAutoFit/>
          </a:bodyPr>
          <a:lstStyle/>
          <a:p>
            <a:pPr algn="ctr"/>
            <a:r>
              <a:rPr lang="sv-SE" sz="2000" dirty="0">
                <a:solidFill>
                  <a:schemeClr val="bg1">
                    <a:lumMod val="95000"/>
                  </a:schemeClr>
                </a:solidFill>
              </a:rPr>
              <a:t>SKAPA</a:t>
            </a:r>
          </a:p>
          <a:p>
            <a:pPr algn="ctr"/>
            <a:r>
              <a:rPr lang="sv-SE" sz="2000" dirty="0">
                <a:solidFill>
                  <a:schemeClr val="bg1">
                    <a:lumMod val="95000"/>
                  </a:schemeClr>
                </a:solidFill>
              </a:rPr>
              <a:t>BÄTTRE </a:t>
            </a:r>
          </a:p>
          <a:p>
            <a:pPr algn="ctr"/>
            <a:r>
              <a:rPr lang="sv-SE" sz="2000" dirty="0">
                <a:solidFill>
                  <a:schemeClr val="bg1">
                    <a:lumMod val="95000"/>
                  </a:schemeClr>
                </a:solidFill>
              </a:rPr>
              <a:t>INSIKT</a:t>
            </a:r>
          </a:p>
        </p:txBody>
      </p:sp>
      <p:sp>
        <p:nvSpPr>
          <p:cNvPr id="23" name="textruta 22">
            <a:extLst>
              <a:ext uri="{FF2B5EF4-FFF2-40B4-BE49-F238E27FC236}">
                <a16:creationId xmlns:a16="http://schemas.microsoft.com/office/drawing/2014/main" id="{35E1AE78-40A2-4358-ABFF-4C3F24A6D820}"/>
              </a:ext>
            </a:extLst>
          </p:cNvPr>
          <p:cNvSpPr txBox="1"/>
          <p:nvPr/>
        </p:nvSpPr>
        <p:spPr>
          <a:xfrm>
            <a:off x="4814777" y="2745707"/>
            <a:ext cx="2631059" cy="1015663"/>
          </a:xfrm>
          <a:prstGeom prst="rect">
            <a:avLst/>
          </a:prstGeom>
          <a:noFill/>
        </p:spPr>
        <p:txBody>
          <a:bodyPr wrap="square" rtlCol="0">
            <a:spAutoFit/>
          </a:bodyPr>
          <a:lstStyle/>
          <a:p>
            <a:pPr algn="ctr"/>
            <a:r>
              <a:rPr lang="sv-SE" sz="2000" dirty="0">
                <a:solidFill>
                  <a:schemeClr val="bg1">
                    <a:lumMod val="95000"/>
                  </a:schemeClr>
                </a:solidFill>
              </a:rPr>
              <a:t>GÖR </a:t>
            </a:r>
          </a:p>
          <a:p>
            <a:pPr algn="ctr"/>
            <a:r>
              <a:rPr lang="sv-SE" sz="2000" dirty="0">
                <a:solidFill>
                  <a:schemeClr val="bg1">
                    <a:lumMod val="95000"/>
                  </a:schemeClr>
                </a:solidFill>
              </a:rPr>
              <a:t>MODELLEN </a:t>
            </a:r>
          </a:p>
          <a:p>
            <a:pPr algn="ctr"/>
            <a:r>
              <a:rPr lang="sv-SE" sz="2000" dirty="0">
                <a:solidFill>
                  <a:schemeClr val="bg1">
                    <a:lumMod val="95000"/>
                  </a:schemeClr>
                </a:solidFill>
              </a:rPr>
              <a:t>SMARTARE</a:t>
            </a:r>
          </a:p>
        </p:txBody>
      </p:sp>
      <p:sp>
        <p:nvSpPr>
          <p:cNvPr id="19" name="textruta 18">
            <a:extLst>
              <a:ext uri="{FF2B5EF4-FFF2-40B4-BE49-F238E27FC236}">
                <a16:creationId xmlns:a16="http://schemas.microsoft.com/office/drawing/2014/main" id="{7F0BC5CA-FD42-447A-86A6-7ED72298E0C0}"/>
              </a:ext>
            </a:extLst>
          </p:cNvPr>
          <p:cNvSpPr txBox="1"/>
          <p:nvPr/>
        </p:nvSpPr>
        <p:spPr>
          <a:xfrm>
            <a:off x="2141103" y="3823766"/>
            <a:ext cx="1673158" cy="261610"/>
          </a:xfrm>
          <a:prstGeom prst="rect">
            <a:avLst/>
          </a:prstGeom>
          <a:noFill/>
        </p:spPr>
        <p:txBody>
          <a:bodyPr wrap="square" rtlCol="0">
            <a:spAutoFit/>
          </a:bodyPr>
          <a:lstStyle/>
          <a:p>
            <a:pPr algn="ctr"/>
            <a:r>
              <a:rPr lang="sv-SE" sz="1100" dirty="0">
                <a:solidFill>
                  <a:schemeClr val="bg1">
                    <a:lumMod val="95000"/>
                  </a:schemeClr>
                </a:solidFill>
              </a:rPr>
              <a:t>Läs mer…</a:t>
            </a:r>
          </a:p>
        </p:txBody>
      </p:sp>
      <p:sp>
        <p:nvSpPr>
          <p:cNvPr id="27" name="textruta 26">
            <a:extLst>
              <a:ext uri="{FF2B5EF4-FFF2-40B4-BE49-F238E27FC236}">
                <a16:creationId xmlns:a16="http://schemas.microsoft.com/office/drawing/2014/main" id="{14CC35DA-30AF-4F5A-AB2B-69FB359ED234}"/>
              </a:ext>
            </a:extLst>
          </p:cNvPr>
          <p:cNvSpPr txBox="1"/>
          <p:nvPr/>
        </p:nvSpPr>
        <p:spPr>
          <a:xfrm>
            <a:off x="5306487" y="3823766"/>
            <a:ext cx="1673158" cy="261610"/>
          </a:xfrm>
          <a:prstGeom prst="rect">
            <a:avLst/>
          </a:prstGeom>
          <a:noFill/>
        </p:spPr>
        <p:txBody>
          <a:bodyPr wrap="square" rtlCol="0">
            <a:spAutoFit/>
          </a:bodyPr>
          <a:lstStyle/>
          <a:p>
            <a:pPr algn="ctr"/>
            <a:r>
              <a:rPr lang="sv-SE" sz="1100" dirty="0">
                <a:solidFill>
                  <a:schemeClr val="bg1">
                    <a:lumMod val="95000"/>
                  </a:schemeClr>
                </a:solidFill>
              </a:rPr>
              <a:t>Läs mer…</a:t>
            </a:r>
          </a:p>
        </p:txBody>
      </p:sp>
      <p:sp>
        <p:nvSpPr>
          <p:cNvPr id="28" name="textruta 27">
            <a:extLst>
              <a:ext uri="{FF2B5EF4-FFF2-40B4-BE49-F238E27FC236}">
                <a16:creationId xmlns:a16="http://schemas.microsoft.com/office/drawing/2014/main" id="{D0CFFDBB-78B9-4E15-824A-63727F383B1A}"/>
              </a:ext>
            </a:extLst>
          </p:cNvPr>
          <p:cNvSpPr txBox="1"/>
          <p:nvPr/>
        </p:nvSpPr>
        <p:spPr>
          <a:xfrm>
            <a:off x="8493616" y="3798050"/>
            <a:ext cx="1673158" cy="261610"/>
          </a:xfrm>
          <a:prstGeom prst="rect">
            <a:avLst/>
          </a:prstGeom>
          <a:noFill/>
        </p:spPr>
        <p:txBody>
          <a:bodyPr wrap="square" rtlCol="0">
            <a:spAutoFit/>
          </a:bodyPr>
          <a:lstStyle/>
          <a:p>
            <a:pPr algn="ctr"/>
            <a:r>
              <a:rPr lang="sv-SE" sz="1100" dirty="0">
                <a:solidFill>
                  <a:schemeClr val="bg1">
                    <a:lumMod val="95000"/>
                  </a:schemeClr>
                </a:solidFill>
              </a:rPr>
              <a:t>Läs mer…</a:t>
            </a:r>
          </a:p>
        </p:txBody>
      </p:sp>
      <p:pic>
        <p:nvPicPr>
          <p:cNvPr id="34" name="Bild 33">
            <a:extLst>
              <a:ext uri="{FF2B5EF4-FFF2-40B4-BE49-F238E27FC236}">
                <a16:creationId xmlns:a16="http://schemas.microsoft.com/office/drawing/2014/main" id="{032C7A2E-73A6-4D45-AA17-EE0F28BFCD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36574" y="1358465"/>
            <a:ext cx="1387242" cy="1387242"/>
          </a:xfrm>
          <a:prstGeom prst="rect">
            <a:avLst/>
          </a:prstGeom>
        </p:spPr>
      </p:pic>
      <p:pic>
        <p:nvPicPr>
          <p:cNvPr id="35" name="Bild 34">
            <a:extLst>
              <a:ext uri="{FF2B5EF4-FFF2-40B4-BE49-F238E27FC236}">
                <a16:creationId xmlns:a16="http://schemas.microsoft.com/office/drawing/2014/main" id="{2C47049E-8E03-42BA-BEA1-7F9E3C2FDF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25231" y="1496098"/>
            <a:ext cx="1232409" cy="1232409"/>
          </a:xfrm>
          <a:prstGeom prst="rect">
            <a:avLst/>
          </a:prstGeom>
        </p:spPr>
      </p:pic>
      <p:grpSp>
        <p:nvGrpSpPr>
          <p:cNvPr id="36" name="Bild 39">
            <a:extLst>
              <a:ext uri="{FF2B5EF4-FFF2-40B4-BE49-F238E27FC236}">
                <a16:creationId xmlns:a16="http://schemas.microsoft.com/office/drawing/2014/main" id="{50A7089A-7D4A-44C0-8FF1-44D6075773E3}"/>
              </a:ext>
            </a:extLst>
          </p:cNvPr>
          <p:cNvGrpSpPr/>
          <p:nvPr/>
        </p:nvGrpSpPr>
        <p:grpSpPr>
          <a:xfrm>
            <a:off x="5477903" y="1506550"/>
            <a:ext cx="1239825" cy="1147247"/>
            <a:chOff x="2833254" y="4786143"/>
            <a:chExt cx="709612" cy="709612"/>
          </a:xfrm>
        </p:grpSpPr>
        <p:sp>
          <p:nvSpPr>
            <p:cNvPr id="38" name="Frihandsfigur: Form 37">
              <a:extLst>
                <a:ext uri="{FF2B5EF4-FFF2-40B4-BE49-F238E27FC236}">
                  <a16:creationId xmlns:a16="http://schemas.microsoft.com/office/drawing/2014/main" id="{8ED1A5A3-F621-45C9-ABEB-3DDE49B1051B}"/>
                </a:ext>
              </a:extLst>
            </p:cNvPr>
            <p:cNvSpPr/>
            <p:nvPr/>
          </p:nvSpPr>
          <p:spPr>
            <a:xfrm>
              <a:off x="2954563" y="4785104"/>
              <a:ext cx="234227" cy="173245"/>
            </a:xfrm>
            <a:custGeom>
              <a:avLst/>
              <a:gdLst>
                <a:gd name="connsiteX0" fmla="*/ 233497 w 234227"/>
                <a:gd name="connsiteY0" fmla="*/ 1039 h 173245"/>
                <a:gd name="connsiteX1" fmla="*/ 1039 w 234227"/>
                <a:gd name="connsiteY1" fmla="*/ 1039 h 173245"/>
                <a:gd name="connsiteX2" fmla="*/ 123383 w 234227"/>
                <a:gd name="connsiteY2" fmla="*/ 172325 h 173245"/>
              </a:gdLst>
              <a:ahLst/>
              <a:cxnLst>
                <a:cxn ang="0">
                  <a:pos x="connsiteX0" y="connsiteY0"/>
                </a:cxn>
                <a:cxn ang="0">
                  <a:pos x="connsiteX1" y="connsiteY1"/>
                </a:cxn>
                <a:cxn ang="0">
                  <a:pos x="connsiteX2" y="connsiteY2"/>
                </a:cxn>
              </a:cxnLst>
              <a:rect l="l" t="t" r="r" b="b"/>
              <a:pathLst>
                <a:path w="234227" h="173245">
                  <a:moveTo>
                    <a:pt x="233497" y="1039"/>
                  </a:moveTo>
                  <a:lnTo>
                    <a:pt x="1039" y="1039"/>
                  </a:lnTo>
                  <a:lnTo>
                    <a:pt x="123383" y="172325"/>
                  </a:lnTo>
                  <a:close/>
                </a:path>
              </a:pathLst>
            </a:custGeom>
            <a:solidFill>
              <a:schemeClr val="accent4"/>
            </a:solidFill>
            <a:ln w="9525" cap="flat">
              <a:noFill/>
              <a:prstDash val="solid"/>
              <a:miter/>
            </a:ln>
          </p:spPr>
          <p:txBody>
            <a:bodyPr rtlCol="0" anchor="ctr"/>
            <a:lstStyle/>
            <a:p>
              <a:endParaRPr lang="sv-SE"/>
            </a:p>
          </p:txBody>
        </p:sp>
        <p:sp>
          <p:nvSpPr>
            <p:cNvPr id="39" name="Frihandsfigur: Form 38">
              <a:extLst>
                <a:ext uri="{FF2B5EF4-FFF2-40B4-BE49-F238E27FC236}">
                  <a16:creationId xmlns:a16="http://schemas.microsoft.com/office/drawing/2014/main" id="{2E9B7496-FC43-4019-AA66-F3EE3A2C8637}"/>
                </a:ext>
              </a:extLst>
            </p:cNvPr>
            <p:cNvSpPr/>
            <p:nvPr/>
          </p:nvSpPr>
          <p:spPr>
            <a:xfrm>
              <a:off x="3187021" y="4785104"/>
              <a:ext cx="234227" cy="173245"/>
            </a:xfrm>
            <a:custGeom>
              <a:avLst/>
              <a:gdLst>
                <a:gd name="connsiteX0" fmla="*/ 233497 w 234227"/>
                <a:gd name="connsiteY0" fmla="*/ 1039 h 173245"/>
                <a:gd name="connsiteX1" fmla="*/ 1039 w 234227"/>
                <a:gd name="connsiteY1" fmla="*/ 1039 h 173245"/>
                <a:gd name="connsiteX2" fmla="*/ 111153 w 234227"/>
                <a:gd name="connsiteY2" fmla="*/ 172325 h 173245"/>
              </a:gdLst>
              <a:ahLst/>
              <a:cxnLst>
                <a:cxn ang="0">
                  <a:pos x="connsiteX0" y="connsiteY0"/>
                </a:cxn>
                <a:cxn ang="0">
                  <a:pos x="connsiteX1" y="connsiteY1"/>
                </a:cxn>
                <a:cxn ang="0">
                  <a:pos x="connsiteX2" y="connsiteY2"/>
                </a:cxn>
              </a:cxnLst>
              <a:rect l="l" t="t" r="r" b="b"/>
              <a:pathLst>
                <a:path w="234227" h="173245">
                  <a:moveTo>
                    <a:pt x="233497" y="1039"/>
                  </a:moveTo>
                  <a:lnTo>
                    <a:pt x="1039" y="1039"/>
                  </a:lnTo>
                  <a:lnTo>
                    <a:pt x="111153" y="172325"/>
                  </a:lnTo>
                  <a:close/>
                </a:path>
              </a:pathLst>
            </a:custGeom>
            <a:solidFill>
              <a:schemeClr val="accent4"/>
            </a:solidFill>
            <a:ln w="9525" cap="flat">
              <a:noFill/>
              <a:prstDash val="solid"/>
              <a:miter/>
            </a:ln>
          </p:spPr>
          <p:txBody>
            <a:bodyPr rtlCol="0" anchor="ctr"/>
            <a:lstStyle/>
            <a:p>
              <a:endParaRPr lang="sv-SE"/>
            </a:p>
          </p:txBody>
        </p:sp>
        <p:sp>
          <p:nvSpPr>
            <p:cNvPr id="40" name="Frihandsfigur: Form 39">
              <a:extLst>
                <a:ext uri="{FF2B5EF4-FFF2-40B4-BE49-F238E27FC236}">
                  <a16:creationId xmlns:a16="http://schemas.microsoft.com/office/drawing/2014/main" id="{58D3B317-D4D9-4E58-9FE1-1E72B78DB395}"/>
                </a:ext>
              </a:extLst>
            </p:cNvPr>
            <p:cNvSpPr/>
            <p:nvPr/>
          </p:nvSpPr>
          <p:spPr>
            <a:xfrm>
              <a:off x="2832215" y="4956389"/>
              <a:ext cx="356192" cy="539139"/>
            </a:xfrm>
            <a:custGeom>
              <a:avLst/>
              <a:gdLst>
                <a:gd name="connsiteX0" fmla="*/ 1039 w 356191"/>
                <a:gd name="connsiteY0" fmla="*/ 1039 h 539138"/>
                <a:gd name="connsiteX1" fmla="*/ 355845 w 356191"/>
                <a:gd name="connsiteY1" fmla="*/ 539366 h 539138"/>
                <a:gd name="connsiteX2" fmla="*/ 245732 w 356191"/>
                <a:gd name="connsiteY2" fmla="*/ 1039 h 539138"/>
              </a:gdLst>
              <a:ahLst/>
              <a:cxnLst>
                <a:cxn ang="0">
                  <a:pos x="connsiteX0" y="connsiteY0"/>
                </a:cxn>
                <a:cxn ang="0">
                  <a:pos x="connsiteX1" y="connsiteY1"/>
                </a:cxn>
                <a:cxn ang="0">
                  <a:pos x="connsiteX2" y="connsiteY2"/>
                </a:cxn>
              </a:cxnLst>
              <a:rect l="l" t="t" r="r" b="b"/>
              <a:pathLst>
                <a:path w="356191" h="539138">
                  <a:moveTo>
                    <a:pt x="1039" y="1039"/>
                  </a:moveTo>
                  <a:lnTo>
                    <a:pt x="355845" y="539366"/>
                  </a:lnTo>
                  <a:lnTo>
                    <a:pt x="245732" y="1039"/>
                  </a:lnTo>
                  <a:close/>
                </a:path>
              </a:pathLst>
            </a:custGeom>
            <a:solidFill>
              <a:schemeClr val="accent4"/>
            </a:solidFill>
            <a:ln w="9525" cap="flat">
              <a:noFill/>
              <a:prstDash val="solid"/>
              <a:miter/>
            </a:ln>
          </p:spPr>
          <p:txBody>
            <a:bodyPr rtlCol="0" anchor="ctr"/>
            <a:lstStyle/>
            <a:p>
              <a:endParaRPr lang="sv-SE"/>
            </a:p>
          </p:txBody>
        </p:sp>
        <p:sp>
          <p:nvSpPr>
            <p:cNvPr id="41" name="Frihandsfigur: Form 40">
              <a:extLst>
                <a:ext uri="{FF2B5EF4-FFF2-40B4-BE49-F238E27FC236}">
                  <a16:creationId xmlns:a16="http://schemas.microsoft.com/office/drawing/2014/main" id="{E3123240-0579-43C7-9352-352917BE5A57}"/>
                </a:ext>
              </a:extLst>
            </p:cNvPr>
            <p:cNvSpPr/>
            <p:nvPr/>
          </p:nvSpPr>
          <p:spPr>
            <a:xfrm>
              <a:off x="3187021" y="4956389"/>
              <a:ext cx="356192" cy="539139"/>
            </a:xfrm>
            <a:custGeom>
              <a:avLst/>
              <a:gdLst>
                <a:gd name="connsiteX0" fmla="*/ 1039 w 356191"/>
                <a:gd name="connsiteY0" fmla="*/ 539366 h 539138"/>
                <a:gd name="connsiteX1" fmla="*/ 355845 w 356191"/>
                <a:gd name="connsiteY1" fmla="*/ 1039 h 539138"/>
                <a:gd name="connsiteX2" fmla="*/ 111153 w 356191"/>
                <a:gd name="connsiteY2" fmla="*/ 1039 h 539138"/>
              </a:gdLst>
              <a:ahLst/>
              <a:cxnLst>
                <a:cxn ang="0">
                  <a:pos x="connsiteX0" y="connsiteY0"/>
                </a:cxn>
                <a:cxn ang="0">
                  <a:pos x="connsiteX1" y="connsiteY1"/>
                </a:cxn>
                <a:cxn ang="0">
                  <a:pos x="connsiteX2" y="connsiteY2"/>
                </a:cxn>
              </a:cxnLst>
              <a:rect l="l" t="t" r="r" b="b"/>
              <a:pathLst>
                <a:path w="356191" h="539138">
                  <a:moveTo>
                    <a:pt x="1039" y="539366"/>
                  </a:moveTo>
                  <a:lnTo>
                    <a:pt x="355845" y="1039"/>
                  </a:lnTo>
                  <a:lnTo>
                    <a:pt x="111153" y="1039"/>
                  </a:lnTo>
                  <a:close/>
                </a:path>
              </a:pathLst>
            </a:custGeom>
            <a:solidFill>
              <a:schemeClr val="accent4"/>
            </a:solidFill>
            <a:ln w="9525" cap="flat">
              <a:noFill/>
              <a:prstDash val="solid"/>
              <a:miter/>
            </a:ln>
          </p:spPr>
          <p:txBody>
            <a:bodyPr rtlCol="0" anchor="ctr"/>
            <a:lstStyle/>
            <a:p>
              <a:endParaRPr lang="sv-SE"/>
            </a:p>
          </p:txBody>
        </p:sp>
        <p:sp>
          <p:nvSpPr>
            <p:cNvPr id="42" name="Frihandsfigur: Form 41">
              <a:extLst>
                <a:ext uri="{FF2B5EF4-FFF2-40B4-BE49-F238E27FC236}">
                  <a16:creationId xmlns:a16="http://schemas.microsoft.com/office/drawing/2014/main" id="{D5D6BAFA-A2DA-4147-A82B-9BAE4B439ADB}"/>
                </a:ext>
              </a:extLst>
            </p:cNvPr>
            <p:cNvSpPr/>
            <p:nvPr/>
          </p:nvSpPr>
          <p:spPr>
            <a:xfrm>
              <a:off x="3077797" y="4785993"/>
              <a:ext cx="220368" cy="170473"/>
            </a:xfrm>
            <a:custGeom>
              <a:avLst/>
              <a:gdLst>
                <a:gd name="connsiteX0" fmla="*/ 150 w 220367"/>
                <a:gd name="connsiteY0" fmla="*/ 171436 h 170473"/>
                <a:gd name="connsiteX1" fmla="*/ 220377 w 220367"/>
                <a:gd name="connsiteY1" fmla="*/ 171436 h 170473"/>
                <a:gd name="connsiteX2" fmla="*/ 110263 w 220367"/>
                <a:gd name="connsiteY2" fmla="*/ 150 h 170473"/>
              </a:gdLst>
              <a:ahLst/>
              <a:cxnLst>
                <a:cxn ang="0">
                  <a:pos x="connsiteX0" y="connsiteY0"/>
                </a:cxn>
                <a:cxn ang="0">
                  <a:pos x="connsiteX1" y="connsiteY1"/>
                </a:cxn>
                <a:cxn ang="0">
                  <a:pos x="connsiteX2" y="connsiteY2"/>
                </a:cxn>
              </a:cxnLst>
              <a:rect l="l" t="t" r="r" b="b"/>
              <a:pathLst>
                <a:path w="220367" h="170473">
                  <a:moveTo>
                    <a:pt x="150" y="171436"/>
                  </a:moveTo>
                  <a:lnTo>
                    <a:pt x="220377" y="171436"/>
                  </a:lnTo>
                  <a:lnTo>
                    <a:pt x="110263" y="150"/>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43" name="Frihandsfigur: Form 42">
              <a:extLst>
                <a:ext uri="{FF2B5EF4-FFF2-40B4-BE49-F238E27FC236}">
                  <a16:creationId xmlns:a16="http://schemas.microsoft.com/office/drawing/2014/main" id="{1CBF6BE0-1714-4782-A10E-623832BA715C}"/>
                </a:ext>
              </a:extLst>
            </p:cNvPr>
            <p:cNvSpPr/>
            <p:nvPr/>
          </p:nvSpPr>
          <p:spPr>
            <a:xfrm>
              <a:off x="2833104" y="4785993"/>
              <a:ext cx="243929" cy="170473"/>
            </a:xfrm>
            <a:custGeom>
              <a:avLst/>
              <a:gdLst>
                <a:gd name="connsiteX0" fmla="*/ 238725 w 243929"/>
                <a:gd name="connsiteY0" fmla="*/ 162870 h 170473"/>
                <a:gd name="connsiteX1" fmla="*/ 122499 w 243929"/>
                <a:gd name="connsiteY1" fmla="*/ 150 h 170473"/>
                <a:gd name="connsiteX2" fmla="*/ 150 w 243929"/>
                <a:gd name="connsiteY2" fmla="*/ 171436 h 170473"/>
                <a:gd name="connsiteX3" fmla="*/ 244843 w 243929"/>
                <a:gd name="connsiteY3" fmla="*/ 171436 h 170473"/>
              </a:gdLst>
              <a:ahLst/>
              <a:cxnLst>
                <a:cxn ang="0">
                  <a:pos x="connsiteX0" y="connsiteY0"/>
                </a:cxn>
                <a:cxn ang="0">
                  <a:pos x="connsiteX1" y="connsiteY1"/>
                </a:cxn>
                <a:cxn ang="0">
                  <a:pos x="connsiteX2" y="connsiteY2"/>
                </a:cxn>
                <a:cxn ang="0">
                  <a:pos x="connsiteX3" y="connsiteY3"/>
                </a:cxn>
              </a:cxnLst>
              <a:rect l="l" t="t" r="r" b="b"/>
              <a:pathLst>
                <a:path w="243929" h="170473">
                  <a:moveTo>
                    <a:pt x="238725" y="162870"/>
                  </a:moveTo>
                  <a:lnTo>
                    <a:pt x="122499" y="150"/>
                  </a:lnTo>
                  <a:lnTo>
                    <a:pt x="150" y="171436"/>
                  </a:lnTo>
                  <a:lnTo>
                    <a:pt x="244843" y="171436"/>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44" name="Frihandsfigur: Form 43">
              <a:extLst>
                <a:ext uri="{FF2B5EF4-FFF2-40B4-BE49-F238E27FC236}">
                  <a16:creationId xmlns:a16="http://schemas.microsoft.com/office/drawing/2014/main" id="{97E94129-A1CE-425D-ACC9-F3D5A72879B8}"/>
                </a:ext>
              </a:extLst>
            </p:cNvPr>
            <p:cNvSpPr/>
            <p:nvPr/>
          </p:nvSpPr>
          <p:spPr>
            <a:xfrm>
              <a:off x="3298023" y="4785993"/>
              <a:ext cx="243929" cy="170473"/>
            </a:xfrm>
            <a:custGeom>
              <a:avLst/>
              <a:gdLst>
                <a:gd name="connsiteX0" fmla="*/ 122495 w 243929"/>
                <a:gd name="connsiteY0" fmla="*/ 150 h 170473"/>
                <a:gd name="connsiteX1" fmla="*/ 6268 w 243929"/>
                <a:gd name="connsiteY1" fmla="*/ 162870 h 170473"/>
                <a:gd name="connsiteX2" fmla="*/ 150 w 243929"/>
                <a:gd name="connsiteY2" fmla="*/ 171436 h 170473"/>
                <a:gd name="connsiteX3" fmla="*/ 244843 w 243929"/>
                <a:gd name="connsiteY3" fmla="*/ 171436 h 170473"/>
              </a:gdLst>
              <a:ahLst/>
              <a:cxnLst>
                <a:cxn ang="0">
                  <a:pos x="connsiteX0" y="connsiteY0"/>
                </a:cxn>
                <a:cxn ang="0">
                  <a:pos x="connsiteX1" y="connsiteY1"/>
                </a:cxn>
                <a:cxn ang="0">
                  <a:pos x="connsiteX2" y="connsiteY2"/>
                </a:cxn>
                <a:cxn ang="0">
                  <a:pos x="connsiteX3" y="connsiteY3"/>
                </a:cxn>
              </a:cxnLst>
              <a:rect l="l" t="t" r="r" b="b"/>
              <a:pathLst>
                <a:path w="243929" h="170473">
                  <a:moveTo>
                    <a:pt x="122495" y="150"/>
                  </a:moveTo>
                  <a:lnTo>
                    <a:pt x="6268" y="162870"/>
                  </a:lnTo>
                  <a:lnTo>
                    <a:pt x="150" y="171436"/>
                  </a:lnTo>
                  <a:lnTo>
                    <a:pt x="244843" y="171436"/>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sp>
          <p:nvSpPr>
            <p:cNvPr id="45" name="Frihandsfigur: Form 44">
              <a:extLst>
                <a:ext uri="{FF2B5EF4-FFF2-40B4-BE49-F238E27FC236}">
                  <a16:creationId xmlns:a16="http://schemas.microsoft.com/office/drawing/2014/main" id="{058C3C14-61B2-4FFC-BC48-6D2012CF4C2D}"/>
                </a:ext>
              </a:extLst>
            </p:cNvPr>
            <p:cNvSpPr/>
            <p:nvPr/>
          </p:nvSpPr>
          <p:spPr>
            <a:xfrm>
              <a:off x="3077797" y="4957278"/>
              <a:ext cx="220368" cy="537753"/>
            </a:xfrm>
            <a:custGeom>
              <a:avLst/>
              <a:gdLst>
                <a:gd name="connsiteX0" fmla="*/ 220377 w 220367"/>
                <a:gd name="connsiteY0" fmla="*/ 150 h 537752"/>
                <a:gd name="connsiteX1" fmla="*/ 150 w 220367"/>
                <a:gd name="connsiteY1" fmla="*/ 150 h 537752"/>
                <a:gd name="connsiteX2" fmla="*/ 110263 w 220367"/>
                <a:gd name="connsiteY2" fmla="*/ 538477 h 537752"/>
              </a:gdLst>
              <a:ahLst/>
              <a:cxnLst>
                <a:cxn ang="0">
                  <a:pos x="connsiteX0" y="connsiteY0"/>
                </a:cxn>
                <a:cxn ang="0">
                  <a:pos x="connsiteX1" y="connsiteY1"/>
                </a:cxn>
                <a:cxn ang="0">
                  <a:pos x="connsiteX2" y="connsiteY2"/>
                </a:cxn>
              </a:cxnLst>
              <a:rect l="l" t="t" r="r" b="b"/>
              <a:pathLst>
                <a:path w="220367" h="537752">
                  <a:moveTo>
                    <a:pt x="220377" y="150"/>
                  </a:moveTo>
                  <a:lnTo>
                    <a:pt x="150" y="150"/>
                  </a:lnTo>
                  <a:lnTo>
                    <a:pt x="110263" y="538477"/>
                  </a:lnTo>
                  <a:close/>
                </a:path>
              </a:pathLst>
            </a:custGeom>
            <a:solidFill>
              <a:srgbClr val="FFD422"/>
            </a:solidFill>
            <a:ln w="1377" cap="flat">
              <a:solidFill>
                <a:schemeClr val="tx1">
                  <a:lumMod val="50000"/>
                  <a:lumOff val="50000"/>
                </a:schemeClr>
              </a:solidFill>
              <a:prstDash val="solid"/>
              <a:miter/>
            </a:ln>
          </p:spPr>
          <p:txBody>
            <a:bodyPr rtlCol="0" anchor="ctr"/>
            <a:lstStyle/>
            <a:p>
              <a:endParaRPr lang="sv-SE"/>
            </a:p>
          </p:txBody>
        </p:sp>
      </p:grpSp>
      <p:sp>
        <p:nvSpPr>
          <p:cNvPr id="3" name="Likbent triangel 2">
            <a:extLst>
              <a:ext uri="{FF2B5EF4-FFF2-40B4-BE49-F238E27FC236}">
                <a16:creationId xmlns:a16="http://schemas.microsoft.com/office/drawing/2014/main" id="{37DF9AAC-AD19-4DCB-919C-66AF83732EF4}"/>
              </a:ext>
            </a:extLst>
          </p:cNvPr>
          <p:cNvSpPr/>
          <p:nvPr/>
        </p:nvSpPr>
        <p:spPr>
          <a:xfrm rot="16200000" flipV="1">
            <a:off x="4381258" y="3038916"/>
            <a:ext cx="372066" cy="214410"/>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6" name="Likbent triangel 45">
            <a:extLst>
              <a:ext uri="{FF2B5EF4-FFF2-40B4-BE49-F238E27FC236}">
                <a16:creationId xmlns:a16="http://schemas.microsoft.com/office/drawing/2014/main" id="{6071E7E8-A550-4636-9E24-D43BD1E2C41A}"/>
              </a:ext>
            </a:extLst>
          </p:cNvPr>
          <p:cNvSpPr/>
          <p:nvPr/>
        </p:nvSpPr>
        <p:spPr>
          <a:xfrm rot="15955354" flipV="1">
            <a:off x="7520245" y="3031763"/>
            <a:ext cx="372066" cy="214410"/>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 name="textruta 3">
            <a:extLst>
              <a:ext uri="{FF2B5EF4-FFF2-40B4-BE49-F238E27FC236}">
                <a16:creationId xmlns:a16="http://schemas.microsoft.com/office/drawing/2014/main" id="{06E31374-F617-4358-BB98-F8215CF600F4}"/>
              </a:ext>
            </a:extLst>
          </p:cNvPr>
          <p:cNvSpPr txBox="1"/>
          <p:nvPr/>
        </p:nvSpPr>
        <p:spPr>
          <a:xfrm>
            <a:off x="1654909" y="4227901"/>
            <a:ext cx="2635598" cy="1277273"/>
          </a:xfrm>
          <a:prstGeom prst="rect">
            <a:avLst/>
          </a:prstGeom>
          <a:noFill/>
        </p:spPr>
        <p:txBody>
          <a:bodyPr wrap="square" rtlCol="0">
            <a:spAutoFit/>
          </a:bodyPr>
          <a:lstStyle/>
          <a:p>
            <a:pPr algn="ctr"/>
            <a:r>
              <a:rPr lang="sv-SE" sz="1100" b="1" dirty="0"/>
              <a:t>Er modell behöver ha lite vård och omsorg.</a:t>
            </a:r>
          </a:p>
          <a:p>
            <a:pPr algn="ctr"/>
            <a:endParaRPr lang="sv-SE" sz="1100" b="1" dirty="0"/>
          </a:p>
          <a:p>
            <a:pPr algn="ctr"/>
            <a:r>
              <a:rPr lang="sv-SE" sz="1100" dirty="0"/>
              <a:t>Med begränsade insatser hjälper vi er att ordna upp det befintliga så modellen känns både mera tillförlitligt o logisk och kan användas ett tag till.</a:t>
            </a:r>
          </a:p>
        </p:txBody>
      </p:sp>
      <p:sp>
        <p:nvSpPr>
          <p:cNvPr id="29" name="textruta 28">
            <a:extLst>
              <a:ext uri="{FF2B5EF4-FFF2-40B4-BE49-F238E27FC236}">
                <a16:creationId xmlns:a16="http://schemas.microsoft.com/office/drawing/2014/main" id="{CAE42623-E2BE-410F-9E07-A0BF3DA23778}"/>
              </a:ext>
            </a:extLst>
          </p:cNvPr>
          <p:cNvSpPr txBox="1"/>
          <p:nvPr/>
        </p:nvSpPr>
        <p:spPr>
          <a:xfrm>
            <a:off x="4818555" y="4237088"/>
            <a:ext cx="2661219" cy="1446550"/>
          </a:xfrm>
          <a:prstGeom prst="rect">
            <a:avLst/>
          </a:prstGeom>
          <a:noFill/>
        </p:spPr>
        <p:txBody>
          <a:bodyPr wrap="square" rtlCol="0">
            <a:spAutoFit/>
          </a:bodyPr>
          <a:lstStyle/>
          <a:p>
            <a:pPr algn="ctr"/>
            <a:r>
              <a:rPr lang="sv-SE" sz="1100" b="1" dirty="0"/>
              <a:t>Ni ser en större potential </a:t>
            </a:r>
          </a:p>
          <a:p>
            <a:pPr algn="ctr"/>
            <a:r>
              <a:rPr lang="sv-SE" sz="1100" b="1" dirty="0"/>
              <a:t>i er modell.</a:t>
            </a:r>
          </a:p>
          <a:p>
            <a:pPr algn="ctr"/>
            <a:endParaRPr lang="sv-SE" sz="1100" b="1" dirty="0"/>
          </a:p>
          <a:p>
            <a:pPr algn="ctr"/>
            <a:r>
              <a:rPr lang="sv-SE" sz="1100" dirty="0"/>
              <a:t>Vi analyserar er modell och lyssnar på era idéer och önskemål. Vi använder Excels fulla potential och göra om modellen till en smart lösning som möter de tankar och idéer ni har.</a:t>
            </a:r>
          </a:p>
        </p:txBody>
      </p:sp>
      <p:sp>
        <p:nvSpPr>
          <p:cNvPr id="30" name="textruta 29">
            <a:extLst>
              <a:ext uri="{FF2B5EF4-FFF2-40B4-BE49-F238E27FC236}">
                <a16:creationId xmlns:a16="http://schemas.microsoft.com/office/drawing/2014/main" id="{856EC6C5-6EE9-463E-8F6E-DE7AF9CC2F5F}"/>
              </a:ext>
            </a:extLst>
          </p:cNvPr>
          <p:cNvSpPr txBox="1"/>
          <p:nvPr/>
        </p:nvSpPr>
        <p:spPr>
          <a:xfrm>
            <a:off x="8203382" y="4237088"/>
            <a:ext cx="2502281" cy="1615827"/>
          </a:xfrm>
          <a:prstGeom prst="rect">
            <a:avLst/>
          </a:prstGeom>
          <a:noFill/>
        </p:spPr>
        <p:txBody>
          <a:bodyPr wrap="square" rtlCol="0">
            <a:spAutoFit/>
          </a:bodyPr>
          <a:lstStyle/>
          <a:p>
            <a:pPr algn="ctr"/>
            <a:r>
              <a:rPr lang="sv-SE" sz="1100" b="1" dirty="0"/>
              <a:t>Ni har data som kan ge </a:t>
            </a:r>
          </a:p>
          <a:p>
            <a:pPr algn="ctr"/>
            <a:r>
              <a:rPr lang="sv-SE" sz="1100" b="1" dirty="0"/>
              <a:t>värdefulla insikter</a:t>
            </a:r>
            <a:r>
              <a:rPr lang="sv-SE" sz="1100" dirty="0"/>
              <a:t>.</a:t>
            </a:r>
          </a:p>
          <a:p>
            <a:pPr algn="ctr"/>
            <a:endParaRPr lang="sv-SE" sz="1100" dirty="0"/>
          </a:p>
          <a:p>
            <a:pPr algn="ctr"/>
            <a:r>
              <a:rPr lang="sv-SE" sz="1100" dirty="0"/>
              <a:t>Med hjälp av Excels unika förmåga att skapa rapporter och min bakgrund som analytiker skapar vi tillsammans genomtänkta, lätt förståeliga rapporter så att ni kan ta bättre beslut</a:t>
            </a:r>
          </a:p>
          <a:p>
            <a:pPr algn="ctr"/>
            <a:endParaRPr lang="sv-SE" sz="1100" dirty="0"/>
          </a:p>
        </p:txBody>
      </p:sp>
      <p:sp>
        <p:nvSpPr>
          <p:cNvPr id="31" name="textruta 30">
            <a:extLst>
              <a:ext uri="{FF2B5EF4-FFF2-40B4-BE49-F238E27FC236}">
                <a16:creationId xmlns:a16="http://schemas.microsoft.com/office/drawing/2014/main" id="{C826B0A0-E09A-42A7-B5F3-FDEAE0D7B628}"/>
              </a:ext>
            </a:extLst>
          </p:cNvPr>
          <p:cNvSpPr txBox="1"/>
          <p:nvPr/>
        </p:nvSpPr>
        <p:spPr>
          <a:xfrm>
            <a:off x="2314102" y="178951"/>
            <a:ext cx="8031301" cy="707886"/>
          </a:xfrm>
          <a:prstGeom prst="rect">
            <a:avLst/>
          </a:prstGeom>
          <a:noFill/>
        </p:spPr>
        <p:txBody>
          <a:bodyPr wrap="none" rtlCol="0">
            <a:spAutoFit/>
          </a:bodyPr>
          <a:lstStyle/>
          <a:p>
            <a:r>
              <a:rPr lang="sv-SE" sz="4000" dirty="0"/>
              <a:t>[ LÅT OSS BÖRJA DÄR NI HAR SLUTAT ]</a:t>
            </a:r>
          </a:p>
        </p:txBody>
      </p:sp>
    </p:spTree>
    <p:extLst>
      <p:ext uri="{BB962C8B-B14F-4D97-AF65-F5344CB8AC3E}">
        <p14:creationId xmlns:p14="http://schemas.microsoft.com/office/powerpoint/2010/main" val="36665697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ruta 3">
            <a:extLst>
              <a:ext uri="{FF2B5EF4-FFF2-40B4-BE49-F238E27FC236}">
                <a16:creationId xmlns:a16="http://schemas.microsoft.com/office/drawing/2014/main" id="{8AFC1B37-F269-4BA2-8EFA-450FDBD0D122}"/>
              </a:ext>
            </a:extLst>
          </p:cNvPr>
          <p:cNvSpPr txBox="1"/>
          <p:nvPr/>
        </p:nvSpPr>
        <p:spPr>
          <a:xfrm>
            <a:off x="582766" y="412129"/>
            <a:ext cx="3204883" cy="523220"/>
          </a:xfrm>
          <a:prstGeom prst="rect">
            <a:avLst/>
          </a:prstGeom>
          <a:noFill/>
        </p:spPr>
        <p:txBody>
          <a:bodyPr wrap="square" rtlCol="0">
            <a:spAutoFit/>
          </a:bodyPr>
          <a:lstStyle/>
          <a:p>
            <a:pPr marL="285750" indent="-285750" algn="ctr">
              <a:buFontTx/>
              <a:buChar char="-"/>
            </a:pPr>
            <a:r>
              <a:rPr lang="sv-SE" sz="1400" dirty="0">
                <a:solidFill>
                  <a:srgbClr val="FF0000"/>
                </a:solidFill>
              </a:rPr>
              <a:t>Mer än bara en Excel expert –</a:t>
            </a:r>
          </a:p>
          <a:p>
            <a:pPr algn="ctr"/>
            <a:r>
              <a:rPr lang="sv-SE" sz="1400" dirty="0">
                <a:solidFill>
                  <a:srgbClr val="FF0000"/>
                </a:solidFill>
              </a:rPr>
              <a:t>Men vad är en Excel Expert?</a:t>
            </a:r>
          </a:p>
        </p:txBody>
      </p:sp>
      <p:sp>
        <p:nvSpPr>
          <p:cNvPr id="5" name="textruta 4">
            <a:extLst>
              <a:ext uri="{FF2B5EF4-FFF2-40B4-BE49-F238E27FC236}">
                <a16:creationId xmlns:a16="http://schemas.microsoft.com/office/drawing/2014/main" id="{3536A244-5EB2-4E80-8CA8-E72F415C2C42}"/>
              </a:ext>
            </a:extLst>
          </p:cNvPr>
          <p:cNvSpPr txBox="1"/>
          <p:nvPr/>
        </p:nvSpPr>
        <p:spPr>
          <a:xfrm>
            <a:off x="582766" y="3832421"/>
            <a:ext cx="3204883" cy="738664"/>
          </a:xfrm>
          <a:prstGeom prst="rect">
            <a:avLst/>
          </a:prstGeom>
          <a:noFill/>
        </p:spPr>
        <p:txBody>
          <a:bodyPr wrap="square" rtlCol="0">
            <a:spAutoFit/>
          </a:bodyPr>
          <a:lstStyle/>
          <a:p>
            <a:pPr marL="285750" indent="-285750" algn="ctr">
              <a:buFontTx/>
              <a:buChar char="-"/>
            </a:pPr>
            <a:r>
              <a:rPr lang="sv-SE" sz="1400" dirty="0">
                <a:solidFill>
                  <a:srgbClr val="FF0000"/>
                </a:solidFill>
              </a:rPr>
              <a:t>Oväntad okomplicerade </a:t>
            </a:r>
            <a:r>
              <a:rPr lang="sv-SE" sz="1400" b="1" dirty="0">
                <a:solidFill>
                  <a:srgbClr val="FF0000"/>
                </a:solidFill>
              </a:rPr>
              <a:t>Excellösningar</a:t>
            </a:r>
            <a:r>
              <a:rPr lang="sv-SE" sz="1400" dirty="0">
                <a:solidFill>
                  <a:srgbClr val="FF0000"/>
                </a:solidFill>
              </a:rPr>
              <a:t> –</a:t>
            </a:r>
          </a:p>
          <a:p>
            <a:pPr algn="ctr"/>
            <a:r>
              <a:rPr lang="sv-SE" sz="1400" dirty="0">
                <a:solidFill>
                  <a:srgbClr val="FF0000"/>
                </a:solidFill>
              </a:rPr>
              <a:t>Vad är en okomplicerad lösning?</a:t>
            </a:r>
          </a:p>
        </p:txBody>
      </p:sp>
      <p:sp>
        <p:nvSpPr>
          <p:cNvPr id="7" name="textruta 6">
            <a:extLst>
              <a:ext uri="{FF2B5EF4-FFF2-40B4-BE49-F238E27FC236}">
                <a16:creationId xmlns:a16="http://schemas.microsoft.com/office/drawing/2014/main" id="{92ED9682-7B90-4CE8-A4F4-049A720BFD34}"/>
              </a:ext>
            </a:extLst>
          </p:cNvPr>
          <p:cNvSpPr txBox="1"/>
          <p:nvPr/>
        </p:nvSpPr>
        <p:spPr>
          <a:xfrm>
            <a:off x="754259" y="1774838"/>
            <a:ext cx="3204883" cy="307777"/>
          </a:xfrm>
          <a:prstGeom prst="rect">
            <a:avLst/>
          </a:prstGeom>
          <a:noFill/>
        </p:spPr>
        <p:txBody>
          <a:bodyPr wrap="square" rtlCol="0">
            <a:spAutoFit/>
          </a:bodyPr>
          <a:lstStyle/>
          <a:p>
            <a:pPr algn="ctr"/>
            <a:r>
              <a:rPr lang="sv-SE" sz="1400" dirty="0">
                <a:solidFill>
                  <a:srgbClr val="FF0000"/>
                </a:solidFill>
              </a:rPr>
              <a:t>- Oväntad okomplicerade Excellösningar -</a:t>
            </a:r>
          </a:p>
        </p:txBody>
      </p:sp>
      <p:sp>
        <p:nvSpPr>
          <p:cNvPr id="8" name="textruta 7">
            <a:extLst>
              <a:ext uri="{FF2B5EF4-FFF2-40B4-BE49-F238E27FC236}">
                <a16:creationId xmlns:a16="http://schemas.microsoft.com/office/drawing/2014/main" id="{B1F223BF-BB0A-4DF3-93D9-6AAE849CF0F2}"/>
              </a:ext>
            </a:extLst>
          </p:cNvPr>
          <p:cNvSpPr txBox="1"/>
          <p:nvPr/>
        </p:nvSpPr>
        <p:spPr>
          <a:xfrm>
            <a:off x="582766" y="1201205"/>
            <a:ext cx="3204883" cy="307777"/>
          </a:xfrm>
          <a:prstGeom prst="rect">
            <a:avLst/>
          </a:prstGeom>
          <a:noFill/>
        </p:spPr>
        <p:txBody>
          <a:bodyPr wrap="square" rtlCol="0">
            <a:spAutoFit/>
          </a:bodyPr>
          <a:lstStyle/>
          <a:p>
            <a:pPr algn="ctr"/>
            <a:r>
              <a:rPr lang="sv-SE" sz="1400" dirty="0">
                <a:solidFill>
                  <a:srgbClr val="FF0000"/>
                </a:solidFill>
              </a:rPr>
              <a:t>- Excel utan krångel -</a:t>
            </a:r>
          </a:p>
        </p:txBody>
      </p:sp>
      <p:sp>
        <p:nvSpPr>
          <p:cNvPr id="9" name="textruta 8">
            <a:extLst>
              <a:ext uri="{FF2B5EF4-FFF2-40B4-BE49-F238E27FC236}">
                <a16:creationId xmlns:a16="http://schemas.microsoft.com/office/drawing/2014/main" id="{4F505F4E-72B5-445C-8880-7EE89532E52C}"/>
              </a:ext>
            </a:extLst>
          </p:cNvPr>
          <p:cNvSpPr txBox="1"/>
          <p:nvPr/>
        </p:nvSpPr>
        <p:spPr>
          <a:xfrm>
            <a:off x="663024" y="3051069"/>
            <a:ext cx="3204883" cy="307777"/>
          </a:xfrm>
          <a:prstGeom prst="rect">
            <a:avLst/>
          </a:prstGeom>
          <a:noFill/>
        </p:spPr>
        <p:txBody>
          <a:bodyPr wrap="square" rtlCol="0">
            <a:spAutoFit/>
          </a:bodyPr>
          <a:lstStyle/>
          <a:p>
            <a:pPr algn="ctr"/>
            <a:r>
              <a:rPr lang="sv-SE" sz="1400" dirty="0">
                <a:solidFill>
                  <a:srgbClr val="FF0000"/>
                </a:solidFill>
              </a:rPr>
              <a:t>- Gör jobbet i Excel okomplicerad -</a:t>
            </a:r>
          </a:p>
        </p:txBody>
      </p:sp>
      <p:sp>
        <p:nvSpPr>
          <p:cNvPr id="10" name="textruta 9">
            <a:extLst>
              <a:ext uri="{FF2B5EF4-FFF2-40B4-BE49-F238E27FC236}">
                <a16:creationId xmlns:a16="http://schemas.microsoft.com/office/drawing/2014/main" id="{EEF99A7A-A47A-4C27-BF28-7E2EF9B1300F}"/>
              </a:ext>
            </a:extLst>
          </p:cNvPr>
          <p:cNvSpPr txBox="1"/>
          <p:nvPr/>
        </p:nvSpPr>
        <p:spPr>
          <a:xfrm>
            <a:off x="137223" y="2348471"/>
            <a:ext cx="4095967" cy="307777"/>
          </a:xfrm>
          <a:prstGeom prst="rect">
            <a:avLst/>
          </a:prstGeom>
          <a:noFill/>
        </p:spPr>
        <p:txBody>
          <a:bodyPr wrap="square" rtlCol="0">
            <a:spAutoFit/>
          </a:bodyPr>
          <a:lstStyle/>
          <a:p>
            <a:pPr algn="ctr"/>
            <a:r>
              <a:rPr lang="sv-SE" sz="1400" dirty="0">
                <a:solidFill>
                  <a:srgbClr val="FF0000"/>
                </a:solidFill>
              </a:rPr>
              <a:t>- Upplev Excel på nytt! -</a:t>
            </a:r>
          </a:p>
        </p:txBody>
      </p:sp>
      <p:sp>
        <p:nvSpPr>
          <p:cNvPr id="11" name="textruta 10">
            <a:extLst>
              <a:ext uri="{FF2B5EF4-FFF2-40B4-BE49-F238E27FC236}">
                <a16:creationId xmlns:a16="http://schemas.microsoft.com/office/drawing/2014/main" id="{D870396D-9C36-4653-A643-6A55B5521AFC}"/>
              </a:ext>
            </a:extLst>
          </p:cNvPr>
          <p:cNvSpPr txBox="1"/>
          <p:nvPr/>
        </p:nvSpPr>
        <p:spPr>
          <a:xfrm>
            <a:off x="663023" y="5485648"/>
            <a:ext cx="3204883" cy="307777"/>
          </a:xfrm>
          <a:prstGeom prst="rect">
            <a:avLst/>
          </a:prstGeom>
          <a:noFill/>
        </p:spPr>
        <p:txBody>
          <a:bodyPr wrap="square" rtlCol="0">
            <a:spAutoFit/>
          </a:bodyPr>
          <a:lstStyle/>
          <a:p>
            <a:pPr marL="285750" indent="-285750" algn="ctr">
              <a:buFontTx/>
              <a:buChar char="-"/>
            </a:pPr>
            <a:r>
              <a:rPr lang="sv-SE" sz="1400" dirty="0">
                <a:solidFill>
                  <a:srgbClr val="FF0000"/>
                </a:solidFill>
              </a:rPr>
              <a:t>Låt dina kalkylblad komma till liv   -</a:t>
            </a:r>
          </a:p>
        </p:txBody>
      </p:sp>
      <p:sp>
        <p:nvSpPr>
          <p:cNvPr id="12" name="textruta 11">
            <a:extLst>
              <a:ext uri="{FF2B5EF4-FFF2-40B4-BE49-F238E27FC236}">
                <a16:creationId xmlns:a16="http://schemas.microsoft.com/office/drawing/2014/main" id="{46F96F7F-C1E9-4342-B465-1346B8AFBA82}"/>
              </a:ext>
            </a:extLst>
          </p:cNvPr>
          <p:cNvSpPr txBox="1"/>
          <p:nvPr/>
        </p:nvSpPr>
        <p:spPr>
          <a:xfrm>
            <a:off x="6482251" y="1774838"/>
            <a:ext cx="3204883" cy="307777"/>
          </a:xfrm>
          <a:prstGeom prst="rect">
            <a:avLst/>
          </a:prstGeom>
          <a:noFill/>
        </p:spPr>
        <p:txBody>
          <a:bodyPr wrap="square" rtlCol="0">
            <a:spAutoFit/>
          </a:bodyPr>
          <a:lstStyle/>
          <a:p>
            <a:pPr algn="ctr"/>
            <a:r>
              <a:rPr lang="sv-SE" sz="1400" dirty="0"/>
              <a:t>- Låter era kalkylblad komma till liv! -</a:t>
            </a:r>
          </a:p>
        </p:txBody>
      </p:sp>
      <p:sp>
        <p:nvSpPr>
          <p:cNvPr id="13" name="textruta 12">
            <a:extLst>
              <a:ext uri="{FF2B5EF4-FFF2-40B4-BE49-F238E27FC236}">
                <a16:creationId xmlns:a16="http://schemas.microsoft.com/office/drawing/2014/main" id="{B3CF41D8-0BDC-4BC6-8627-17F99CA818BD}"/>
              </a:ext>
            </a:extLst>
          </p:cNvPr>
          <p:cNvSpPr txBox="1"/>
          <p:nvPr/>
        </p:nvSpPr>
        <p:spPr>
          <a:xfrm>
            <a:off x="6535232" y="2473380"/>
            <a:ext cx="3204883" cy="307777"/>
          </a:xfrm>
          <a:prstGeom prst="rect">
            <a:avLst/>
          </a:prstGeom>
          <a:noFill/>
        </p:spPr>
        <p:txBody>
          <a:bodyPr wrap="square" rtlCol="0">
            <a:spAutoFit/>
          </a:bodyPr>
          <a:lstStyle/>
          <a:p>
            <a:pPr algn="ctr"/>
            <a:r>
              <a:rPr lang="sv-SE" sz="1400" dirty="0"/>
              <a:t>- Låter era excelmodeller komma till liv! -</a:t>
            </a:r>
          </a:p>
        </p:txBody>
      </p:sp>
      <p:sp>
        <p:nvSpPr>
          <p:cNvPr id="14" name="textruta 13">
            <a:extLst>
              <a:ext uri="{FF2B5EF4-FFF2-40B4-BE49-F238E27FC236}">
                <a16:creationId xmlns:a16="http://schemas.microsoft.com/office/drawing/2014/main" id="{62BA63EC-40CE-4AA7-99CC-870F53D5DD00}"/>
              </a:ext>
            </a:extLst>
          </p:cNvPr>
          <p:cNvSpPr txBox="1"/>
          <p:nvPr/>
        </p:nvSpPr>
        <p:spPr>
          <a:xfrm>
            <a:off x="6535232" y="2082615"/>
            <a:ext cx="3204883" cy="307777"/>
          </a:xfrm>
          <a:prstGeom prst="rect">
            <a:avLst/>
          </a:prstGeom>
          <a:noFill/>
        </p:spPr>
        <p:txBody>
          <a:bodyPr wrap="square" rtlCol="0">
            <a:spAutoFit/>
          </a:bodyPr>
          <a:lstStyle/>
          <a:p>
            <a:pPr algn="ctr"/>
            <a:r>
              <a:rPr lang="sv-SE" sz="1400" dirty="0"/>
              <a:t>- Låter era Excellösningar komma till liv! -</a:t>
            </a:r>
          </a:p>
        </p:txBody>
      </p:sp>
    </p:spTree>
    <p:extLst>
      <p:ext uri="{BB962C8B-B14F-4D97-AF65-F5344CB8AC3E}">
        <p14:creationId xmlns:p14="http://schemas.microsoft.com/office/powerpoint/2010/main" val="26478479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ruta 1">
            <a:extLst>
              <a:ext uri="{FF2B5EF4-FFF2-40B4-BE49-F238E27FC236}">
                <a16:creationId xmlns:a16="http://schemas.microsoft.com/office/drawing/2014/main" id="{D5E8F78A-0F89-43EC-AC22-7A0DA0BF225C}"/>
              </a:ext>
            </a:extLst>
          </p:cNvPr>
          <p:cNvSpPr txBox="1"/>
          <p:nvPr/>
        </p:nvSpPr>
        <p:spPr>
          <a:xfrm>
            <a:off x="4841370" y="883327"/>
            <a:ext cx="2058640" cy="707886"/>
          </a:xfrm>
          <a:prstGeom prst="rect">
            <a:avLst/>
          </a:prstGeom>
          <a:noFill/>
        </p:spPr>
        <p:txBody>
          <a:bodyPr wrap="none" rtlCol="0">
            <a:spAutoFit/>
          </a:bodyPr>
          <a:lstStyle/>
          <a:p>
            <a:r>
              <a:rPr lang="sv-SE" sz="4000" dirty="0"/>
              <a:t>[ STORY ]</a:t>
            </a:r>
          </a:p>
        </p:txBody>
      </p:sp>
      <p:sp>
        <p:nvSpPr>
          <p:cNvPr id="3" name="textruta 2">
            <a:extLst>
              <a:ext uri="{FF2B5EF4-FFF2-40B4-BE49-F238E27FC236}">
                <a16:creationId xmlns:a16="http://schemas.microsoft.com/office/drawing/2014/main" id="{5DCBA4B9-3E52-4AB5-9DFA-8C9349E80922}"/>
              </a:ext>
            </a:extLst>
          </p:cNvPr>
          <p:cNvSpPr txBox="1"/>
          <p:nvPr/>
        </p:nvSpPr>
        <p:spPr>
          <a:xfrm>
            <a:off x="2372450" y="1822493"/>
            <a:ext cx="7131004" cy="3416320"/>
          </a:xfrm>
          <a:prstGeom prst="rect">
            <a:avLst/>
          </a:prstGeom>
          <a:noFill/>
        </p:spPr>
        <p:txBody>
          <a:bodyPr wrap="square" rtlCol="0">
            <a:spAutoFit/>
          </a:bodyPr>
          <a:lstStyle/>
          <a:p>
            <a:pPr algn="ctr"/>
            <a:r>
              <a:rPr lang="sv-SE" dirty="0"/>
              <a:t>[Vi börjar där ni har slutat] </a:t>
            </a:r>
          </a:p>
          <a:p>
            <a:pPr algn="ctr"/>
            <a:endParaRPr lang="sv-SE" dirty="0"/>
          </a:p>
          <a:p>
            <a:pPr algn="ctr"/>
            <a:r>
              <a:rPr lang="sv-SE" i="1" dirty="0"/>
              <a:t>Vi hjälper dig som redan gör en stor del av arbetet i Excel. </a:t>
            </a:r>
          </a:p>
          <a:p>
            <a:pPr algn="ctr"/>
            <a:r>
              <a:rPr lang="sv-SE" i="1" dirty="0"/>
              <a:t>En del av modellerna är enorm viktiga och har vuxit successivt efter alla idéer och tankar ni har haft längs vägen. </a:t>
            </a:r>
          </a:p>
          <a:p>
            <a:pPr algn="ctr"/>
            <a:endParaRPr lang="sv-SE" i="1" dirty="0"/>
          </a:p>
          <a:p>
            <a:pPr algn="ctr"/>
            <a:r>
              <a:rPr lang="sv-SE" i="1" dirty="0"/>
              <a:t>Modellerna har drabbats av växtvärk och känns nu rätt så komplicerade, oöversiktliga, tröga och osäkra på grund av alla länkar och formler.</a:t>
            </a:r>
          </a:p>
          <a:p>
            <a:pPr algn="ctr"/>
            <a:r>
              <a:rPr lang="sv-SE" i="1" dirty="0"/>
              <a:t>Det känns ingen kul längre, det tar nu alldeles för mycket av vår tid!</a:t>
            </a:r>
          </a:p>
          <a:p>
            <a:pPr algn="ctr"/>
            <a:r>
              <a:rPr lang="sv-SE" i="1" dirty="0"/>
              <a:t>Vad ska vi göra?</a:t>
            </a:r>
          </a:p>
          <a:p>
            <a:pPr algn="ctr"/>
            <a:endParaRPr lang="sv-SE" i="1" dirty="0"/>
          </a:p>
          <a:p>
            <a:pPr algn="ctr"/>
            <a:r>
              <a:rPr lang="sv-SE" i="1" dirty="0"/>
              <a:t>Här brukar vi ta över och visar er vägen….</a:t>
            </a:r>
          </a:p>
        </p:txBody>
      </p:sp>
    </p:spTree>
    <p:extLst>
      <p:ext uri="{BB962C8B-B14F-4D97-AF65-F5344CB8AC3E}">
        <p14:creationId xmlns:p14="http://schemas.microsoft.com/office/powerpoint/2010/main" val="28892244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ktangel 7">
            <a:extLst>
              <a:ext uri="{FF2B5EF4-FFF2-40B4-BE49-F238E27FC236}">
                <a16:creationId xmlns:a16="http://schemas.microsoft.com/office/drawing/2014/main" id="{3A63ED29-142B-4CEE-8B8F-BCF0299097C8}"/>
              </a:ext>
            </a:extLst>
          </p:cNvPr>
          <p:cNvSpPr/>
          <p:nvPr/>
        </p:nvSpPr>
        <p:spPr>
          <a:xfrm>
            <a:off x="5341617" y="4364313"/>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9" name="Rektangel 8">
            <a:extLst>
              <a:ext uri="{FF2B5EF4-FFF2-40B4-BE49-F238E27FC236}">
                <a16:creationId xmlns:a16="http://schemas.microsoft.com/office/drawing/2014/main" id="{8C867ACE-9C5B-4143-B9EA-717D41961807}"/>
              </a:ext>
            </a:extLst>
          </p:cNvPr>
          <p:cNvSpPr/>
          <p:nvPr/>
        </p:nvSpPr>
        <p:spPr>
          <a:xfrm>
            <a:off x="5341617" y="5703141"/>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2" name="textruta 1">
            <a:extLst>
              <a:ext uri="{FF2B5EF4-FFF2-40B4-BE49-F238E27FC236}">
                <a16:creationId xmlns:a16="http://schemas.microsoft.com/office/drawing/2014/main" id="{D5E8F78A-0F89-43EC-AC22-7A0DA0BF225C}"/>
              </a:ext>
            </a:extLst>
          </p:cNvPr>
          <p:cNvSpPr txBox="1"/>
          <p:nvPr/>
        </p:nvSpPr>
        <p:spPr>
          <a:xfrm>
            <a:off x="4528745" y="139196"/>
            <a:ext cx="2659702" cy="707886"/>
          </a:xfrm>
          <a:prstGeom prst="rect">
            <a:avLst/>
          </a:prstGeom>
          <a:noFill/>
        </p:spPr>
        <p:txBody>
          <a:bodyPr wrap="none" rtlCol="0">
            <a:spAutoFit/>
          </a:bodyPr>
          <a:lstStyle/>
          <a:p>
            <a:r>
              <a:rPr lang="sv-SE" sz="4000" dirty="0"/>
              <a:t>VAD VI GÖR</a:t>
            </a:r>
          </a:p>
        </p:txBody>
      </p:sp>
      <p:sp>
        <p:nvSpPr>
          <p:cNvPr id="13" name="Rektangel 12">
            <a:extLst>
              <a:ext uri="{FF2B5EF4-FFF2-40B4-BE49-F238E27FC236}">
                <a16:creationId xmlns:a16="http://schemas.microsoft.com/office/drawing/2014/main" id="{CE18E6C3-F2D3-455C-B1F5-2A11281B286B}"/>
              </a:ext>
            </a:extLst>
          </p:cNvPr>
          <p:cNvSpPr/>
          <p:nvPr/>
        </p:nvSpPr>
        <p:spPr>
          <a:xfrm>
            <a:off x="2282977" y="5379975"/>
            <a:ext cx="7037726" cy="830997"/>
          </a:xfrm>
          <a:prstGeom prst="rect">
            <a:avLst/>
          </a:prstGeom>
        </p:spPr>
        <p:txBody>
          <a:bodyPr wrap="square">
            <a:spAutoFit/>
          </a:bodyPr>
          <a:lstStyle/>
          <a:p>
            <a:pPr algn="ctr"/>
            <a:r>
              <a:rPr lang="sv-SE" sz="2400" dirty="0">
                <a:latin typeface="&amp;quot"/>
              </a:rPr>
              <a:t>unika lösningar till era unika behov</a:t>
            </a:r>
          </a:p>
          <a:p>
            <a:pPr algn="ctr"/>
            <a:r>
              <a:rPr lang="sv-SE" sz="2400" dirty="0">
                <a:latin typeface="&amp;quot"/>
              </a:rPr>
              <a:t>där Excel får spela rollen som vardagshjälte</a:t>
            </a:r>
            <a:r>
              <a:rPr lang="sv-SE" sz="2400" b="0" i="0" u="none" strike="noStrike" dirty="0">
                <a:effectLst/>
                <a:latin typeface="&amp;quot"/>
              </a:rPr>
              <a:t> </a:t>
            </a:r>
          </a:p>
        </p:txBody>
      </p:sp>
      <p:sp>
        <p:nvSpPr>
          <p:cNvPr id="17" name="Rektangel 16">
            <a:extLst>
              <a:ext uri="{FF2B5EF4-FFF2-40B4-BE49-F238E27FC236}">
                <a16:creationId xmlns:a16="http://schemas.microsoft.com/office/drawing/2014/main" id="{051C2CEE-75A2-4A1E-8E83-DCE8CBB1DEED}"/>
              </a:ext>
            </a:extLst>
          </p:cNvPr>
          <p:cNvSpPr/>
          <p:nvPr/>
        </p:nvSpPr>
        <p:spPr>
          <a:xfrm>
            <a:off x="5341617" y="1594324"/>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18" name="Rektangel 17">
            <a:extLst>
              <a:ext uri="{FF2B5EF4-FFF2-40B4-BE49-F238E27FC236}">
                <a16:creationId xmlns:a16="http://schemas.microsoft.com/office/drawing/2014/main" id="{0220C560-1B2F-4EE6-88F4-A26BAFA59C6F}"/>
              </a:ext>
            </a:extLst>
          </p:cNvPr>
          <p:cNvSpPr/>
          <p:nvPr/>
        </p:nvSpPr>
        <p:spPr>
          <a:xfrm>
            <a:off x="5341617" y="2933152"/>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19" name="Rektangel 18">
            <a:extLst>
              <a:ext uri="{FF2B5EF4-FFF2-40B4-BE49-F238E27FC236}">
                <a16:creationId xmlns:a16="http://schemas.microsoft.com/office/drawing/2014/main" id="{1243EE31-0934-466A-8134-D173012E69A5}"/>
              </a:ext>
            </a:extLst>
          </p:cNvPr>
          <p:cNvSpPr/>
          <p:nvPr/>
        </p:nvSpPr>
        <p:spPr>
          <a:xfrm>
            <a:off x="2282977" y="2609986"/>
            <a:ext cx="7037726" cy="830997"/>
          </a:xfrm>
          <a:prstGeom prst="rect">
            <a:avLst/>
          </a:prstGeom>
        </p:spPr>
        <p:txBody>
          <a:bodyPr wrap="square">
            <a:spAutoFit/>
          </a:bodyPr>
          <a:lstStyle/>
          <a:p>
            <a:pPr algn="ctr"/>
            <a:r>
              <a:rPr lang="sv-SE" sz="2400" dirty="0">
                <a:latin typeface="&amp;quot"/>
              </a:rPr>
              <a:t>Lösningar till </a:t>
            </a:r>
          </a:p>
          <a:p>
            <a:pPr algn="ctr"/>
            <a:r>
              <a:rPr lang="sv-SE" sz="2400" dirty="0">
                <a:latin typeface="&amp;quot"/>
              </a:rPr>
              <a:t>era unika Excel behov</a:t>
            </a:r>
          </a:p>
        </p:txBody>
      </p:sp>
    </p:spTree>
    <p:extLst>
      <p:ext uri="{BB962C8B-B14F-4D97-AF65-F5344CB8AC3E}">
        <p14:creationId xmlns:p14="http://schemas.microsoft.com/office/powerpoint/2010/main" val="42431390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223990" y="1784629"/>
            <a:ext cx="7474410" cy="830997"/>
          </a:xfrm>
          <a:prstGeom prst="rect">
            <a:avLst/>
          </a:prstGeom>
        </p:spPr>
        <p:txBody>
          <a:bodyPr wrap="square">
            <a:spAutoFit/>
          </a:bodyPr>
          <a:lstStyle/>
          <a:p>
            <a:pPr algn="ctr"/>
            <a:r>
              <a:rPr lang="sv-SE" sz="2400" dirty="0">
                <a:solidFill>
                  <a:schemeClr val="accent2">
                    <a:lumMod val="75000"/>
                  </a:schemeClr>
                </a:solidFill>
                <a:latin typeface="&amp;quot"/>
              </a:rPr>
              <a:t>Tänkt på möjligheter att kunna återanvända all information som fastnar på Excelark? </a:t>
            </a:r>
            <a:endParaRPr lang="sv-SE" sz="2400" b="0" i="0" u="none" strike="noStrike" dirty="0">
              <a:solidFill>
                <a:schemeClr val="accent2">
                  <a:lumMod val="75000"/>
                </a:schemeClr>
              </a:solidFill>
              <a:effectLst/>
              <a:latin typeface="&amp;quot"/>
            </a:endParaRPr>
          </a:p>
        </p:txBody>
      </p:sp>
      <p:sp>
        <p:nvSpPr>
          <p:cNvPr id="5" name="Rektangel 4">
            <a:extLst>
              <a:ext uri="{FF2B5EF4-FFF2-40B4-BE49-F238E27FC236}">
                <a16:creationId xmlns:a16="http://schemas.microsoft.com/office/drawing/2014/main" id="{4C0137B0-2117-4CAB-A503-7B11E9C97543}"/>
              </a:ext>
            </a:extLst>
          </p:cNvPr>
          <p:cNvSpPr/>
          <p:nvPr/>
        </p:nvSpPr>
        <p:spPr>
          <a:xfrm>
            <a:off x="5394040" y="826314"/>
            <a:ext cx="697627" cy="1015663"/>
          </a:xfrm>
          <a:prstGeom prst="rect">
            <a:avLst/>
          </a:prstGeom>
        </p:spPr>
        <p:txBody>
          <a:bodyPr wrap="none">
            <a:spAutoFit/>
          </a:bodyPr>
          <a:lstStyle/>
          <a:p>
            <a:pPr algn="ctr"/>
            <a:r>
              <a:rPr lang="sv-SE" sz="6000" b="0" i="0" u="none" strike="noStrike" dirty="0">
                <a:solidFill>
                  <a:schemeClr val="accent2">
                    <a:lumMod val="75000"/>
                  </a:schemeClr>
                </a:solidFill>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2107794"/>
            <a:ext cx="697627" cy="1015663"/>
          </a:xfrm>
          <a:prstGeom prst="rect">
            <a:avLst/>
          </a:prstGeom>
        </p:spPr>
        <p:txBody>
          <a:bodyPr wrap="none">
            <a:spAutoFit/>
          </a:bodyPr>
          <a:lstStyle/>
          <a:p>
            <a:pPr algn="ctr"/>
            <a:r>
              <a:rPr lang="sv-SE" sz="6000" b="0" i="0" u="none" strike="noStrike" dirty="0">
                <a:solidFill>
                  <a:schemeClr val="accent2">
                    <a:lumMod val="75000"/>
                  </a:schemeClr>
                </a:solidFill>
                <a:effectLst/>
                <a:latin typeface="Arial Black" panose="020B0A04020102020204" pitchFamily="34" charset="0"/>
              </a:rPr>
              <a:t>,,</a:t>
            </a:r>
          </a:p>
        </p:txBody>
      </p:sp>
      <p:sp>
        <p:nvSpPr>
          <p:cNvPr id="7" name="Rektangel 6">
            <a:extLst>
              <a:ext uri="{FF2B5EF4-FFF2-40B4-BE49-F238E27FC236}">
                <a16:creationId xmlns:a16="http://schemas.microsoft.com/office/drawing/2014/main" id="{5F4A75D9-6F0C-4C49-A78E-524872E45D1A}"/>
              </a:ext>
            </a:extLst>
          </p:cNvPr>
          <p:cNvSpPr/>
          <p:nvPr/>
        </p:nvSpPr>
        <p:spPr>
          <a:xfrm>
            <a:off x="2223990" y="4865882"/>
            <a:ext cx="7037726" cy="830997"/>
          </a:xfrm>
          <a:prstGeom prst="rect">
            <a:avLst/>
          </a:prstGeom>
        </p:spPr>
        <p:txBody>
          <a:bodyPr wrap="square">
            <a:spAutoFit/>
          </a:bodyPr>
          <a:lstStyle/>
          <a:p>
            <a:pPr algn="ctr"/>
            <a:r>
              <a:rPr lang="sv-SE" sz="2400" b="0" i="0" u="none" strike="noStrike" dirty="0">
                <a:solidFill>
                  <a:schemeClr val="accent2">
                    <a:lumMod val="75000"/>
                  </a:schemeClr>
                </a:solidFill>
                <a:effectLst/>
                <a:latin typeface="&amp;quot"/>
              </a:rPr>
              <a:t>Hur många rätt beslut tas det i företag i fall </a:t>
            </a:r>
          </a:p>
          <a:p>
            <a:pPr algn="ctr"/>
            <a:r>
              <a:rPr lang="sv-SE" sz="2400" b="0" i="0" u="none" strike="noStrike" dirty="0">
                <a:solidFill>
                  <a:schemeClr val="accent2">
                    <a:lumMod val="75000"/>
                  </a:schemeClr>
                </a:solidFill>
                <a:effectLst/>
                <a:latin typeface="&amp;quot"/>
              </a:rPr>
              <a:t>80% av alla </a:t>
            </a:r>
            <a:r>
              <a:rPr lang="sv-SE" sz="2400" b="0" i="0" u="none" strike="noStrike" dirty="0" err="1">
                <a:solidFill>
                  <a:schemeClr val="accent2">
                    <a:lumMod val="75000"/>
                  </a:schemeClr>
                </a:solidFill>
                <a:effectLst/>
                <a:latin typeface="&amp;quot"/>
              </a:rPr>
              <a:t>excel</a:t>
            </a:r>
            <a:r>
              <a:rPr lang="sv-SE" sz="2400" b="0" i="0" u="none" strike="noStrike" dirty="0">
                <a:solidFill>
                  <a:schemeClr val="accent2">
                    <a:lumMod val="75000"/>
                  </a:schemeClr>
                </a:solidFill>
                <a:effectLst/>
                <a:latin typeface="&amp;quot"/>
              </a:rPr>
              <a:t>-ark därute </a:t>
            </a:r>
            <a:r>
              <a:rPr lang="sv-SE" sz="2400" b="1" i="0" u="sng" strike="noStrike" dirty="0">
                <a:solidFill>
                  <a:schemeClr val="accent2">
                    <a:lumMod val="75000"/>
                  </a:schemeClr>
                </a:solidFill>
                <a:effectLst/>
                <a:latin typeface="&amp;quot"/>
              </a:rPr>
              <a:t>innehåller formelfel?</a:t>
            </a:r>
          </a:p>
        </p:txBody>
      </p:sp>
      <p:sp>
        <p:nvSpPr>
          <p:cNvPr id="8" name="Rektangel 7">
            <a:extLst>
              <a:ext uri="{FF2B5EF4-FFF2-40B4-BE49-F238E27FC236}">
                <a16:creationId xmlns:a16="http://schemas.microsoft.com/office/drawing/2014/main" id="{3A63ED29-142B-4CEE-8B8F-BCF0299097C8}"/>
              </a:ext>
            </a:extLst>
          </p:cNvPr>
          <p:cNvSpPr/>
          <p:nvPr/>
        </p:nvSpPr>
        <p:spPr>
          <a:xfrm>
            <a:off x="5394040" y="3850219"/>
            <a:ext cx="697627" cy="1015663"/>
          </a:xfrm>
          <a:prstGeom prst="rect">
            <a:avLst/>
          </a:prstGeom>
        </p:spPr>
        <p:txBody>
          <a:bodyPr wrap="none">
            <a:spAutoFit/>
          </a:bodyPr>
          <a:lstStyle/>
          <a:p>
            <a:pPr algn="ctr"/>
            <a:r>
              <a:rPr lang="sv-SE" sz="6000" b="0" i="0" u="none" strike="noStrike" dirty="0">
                <a:solidFill>
                  <a:schemeClr val="accent2">
                    <a:lumMod val="75000"/>
                  </a:schemeClr>
                </a:solidFill>
                <a:effectLst/>
                <a:latin typeface="Arial Black" panose="020B0A04020102020204" pitchFamily="34" charset="0"/>
              </a:rPr>
              <a:t>,,</a:t>
            </a:r>
          </a:p>
        </p:txBody>
      </p:sp>
      <p:sp>
        <p:nvSpPr>
          <p:cNvPr id="9" name="Rektangel 8">
            <a:extLst>
              <a:ext uri="{FF2B5EF4-FFF2-40B4-BE49-F238E27FC236}">
                <a16:creationId xmlns:a16="http://schemas.microsoft.com/office/drawing/2014/main" id="{8C867ACE-9C5B-4143-B9EA-717D41961807}"/>
              </a:ext>
            </a:extLst>
          </p:cNvPr>
          <p:cNvSpPr/>
          <p:nvPr/>
        </p:nvSpPr>
        <p:spPr>
          <a:xfrm>
            <a:off x="5394040" y="5189047"/>
            <a:ext cx="697627" cy="1015663"/>
          </a:xfrm>
          <a:prstGeom prst="rect">
            <a:avLst/>
          </a:prstGeom>
        </p:spPr>
        <p:txBody>
          <a:bodyPr wrap="none">
            <a:spAutoFit/>
          </a:bodyPr>
          <a:lstStyle/>
          <a:p>
            <a:pPr algn="ctr"/>
            <a:r>
              <a:rPr lang="sv-SE" sz="6000" b="0" i="0" u="none" strike="noStrike" dirty="0">
                <a:solidFill>
                  <a:schemeClr val="accent2">
                    <a:lumMod val="75000"/>
                  </a:schemeClr>
                </a:solidFill>
                <a:effectLst/>
                <a:latin typeface="Arial Black" panose="020B0A04020102020204" pitchFamily="34" charset="0"/>
              </a:rPr>
              <a:t>,,</a:t>
            </a:r>
          </a:p>
        </p:txBody>
      </p:sp>
    </p:spTree>
    <p:extLst>
      <p:ext uri="{BB962C8B-B14F-4D97-AF65-F5344CB8AC3E}">
        <p14:creationId xmlns:p14="http://schemas.microsoft.com/office/powerpoint/2010/main" val="30975132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ruta 12">
            <a:extLst>
              <a:ext uri="{FF2B5EF4-FFF2-40B4-BE49-F238E27FC236}">
                <a16:creationId xmlns:a16="http://schemas.microsoft.com/office/drawing/2014/main" id="{C16D3E06-0B91-4621-9C6A-6BA15CF11974}"/>
              </a:ext>
            </a:extLst>
          </p:cNvPr>
          <p:cNvSpPr txBox="1"/>
          <p:nvPr/>
        </p:nvSpPr>
        <p:spPr>
          <a:xfrm>
            <a:off x="4240745" y="260775"/>
            <a:ext cx="3269678" cy="707886"/>
          </a:xfrm>
          <a:prstGeom prst="rect">
            <a:avLst/>
          </a:prstGeom>
          <a:noFill/>
        </p:spPr>
        <p:txBody>
          <a:bodyPr wrap="none" rtlCol="0">
            <a:spAutoFit/>
          </a:bodyPr>
          <a:lstStyle/>
          <a:p>
            <a:r>
              <a:rPr lang="sv-SE" sz="4000" dirty="0"/>
              <a:t>VAD VI TYCKER</a:t>
            </a:r>
          </a:p>
        </p:txBody>
      </p:sp>
      <p:sp>
        <p:nvSpPr>
          <p:cNvPr id="10" name="Rektangel 9">
            <a:extLst>
              <a:ext uri="{FF2B5EF4-FFF2-40B4-BE49-F238E27FC236}">
                <a16:creationId xmlns:a16="http://schemas.microsoft.com/office/drawing/2014/main" id="{DEB1F403-99CE-46C3-B5FE-3D44F491B2AC}"/>
              </a:ext>
            </a:extLst>
          </p:cNvPr>
          <p:cNvSpPr/>
          <p:nvPr/>
        </p:nvSpPr>
        <p:spPr>
          <a:xfrm>
            <a:off x="2161979" y="4637675"/>
            <a:ext cx="7474410" cy="830997"/>
          </a:xfrm>
          <a:prstGeom prst="rect">
            <a:avLst/>
          </a:prstGeom>
        </p:spPr>
        <p:txBody>
          <a:bodyPr wrap="square">
            <a:spAutoFit/>
          </a:bodyPr>
          <a:lstStyle/>
          <a:p>
            <a:pPr algn="ctr"/>
            <a:r>
              <a:rPr lang="sv-SE" sz="2400" dirty="0">
                <a:solidFill>
                  <a:schemeClr val="accent2">
                    <a:lumMod val="75000"/>
                  </a:schemeClr>
                </a:solidFill>
                <a:latin typeface="&amp;quot"/>
              </a:rPr>
              <a:t>Det är betydligt enklare och mera värdefullt att </a:t>
            </a:r>
          </a:p>
          <a:p>
            <a:pPr algn="ctr"/>
            <a:r>
              <a:rPr lang="sv-SE" sz="2400" dirty="0">
                <a:solidFill>
                  <a:schemeClr val="accent2">
                    <a:lumMod val="75000"/>
                  </a:schemeClr>
                </a:solidFill>
                <a:latin typeface="&amp;quot"/>
              </a:rPr>
              <a:t>få ordning på small data</a:t>
            </a:r>
          </a:p>
        </p:txBody>
      </p:sp>
      <p:sp>
        <p:nvSpPr>
          <p:cNvPr id="14" name="Rektangel 13">
            <a:extLst>
              <a:ext uri="{FF2B5EF4-FFF2-40B4-BE49-F238E27FC236}">
                <a16:creationId xmlns:a16="http://schemas.microsoft.com/office/drawing/2014/main" id="{3166536B-76CA-432D-A5BF-51F8D273279C}"/>
              </a:ext>
            </a:extLst>
          </p:cNvPr>
          <p:cNvSpPr/>
          <p:nvPr/>
        </p:nvSpPr>
        <p:spPr>
          <a:xfrm>
            <a:off x="2216848" y="1566031"/>
            <a:ext cx="7474410" cy="830997"/>
          </a:xfrm>
          <a:prstGeom prst="rect">
            <a:avLst/>
          </a:prstGeom>
        </p:spPr>
        <p:txBody>
          <a:bodyPr wrap="square">
            <a:spAutoFit/>
          </a:bodyPr>
          <a:lstStyle/>
          <a:p>
            <a:pPr algn="ctr"/>
            <a:r>
              <a:rPr lang="sv-SE" sz="2400" dirty="0">
                <a:solidFill>
                  <a:schemeClr val="accent4">
                    <a:lumMod val="75000"/>
                  </a:schemeClr>
                </a:solidFill>
                <a:latin typeface="&amp;quot"/>
              </a:rPr>
              <a:t>En stor fördel med Excelutveckling?</a:t>
            </a:r>
          </a:p>
          <a:p>
            <a:pPr algn="ctr"/>
            <a:r>
              <a:rPr lang="sv-SE" sz="2400" dirty="0">
                <a:solidFill>
                  <a:schemeClr val="accent4">
                    <a:lumMod val="75000"/>
                  </a:schemeClr>
                </a:solidFill>
                <a:latin typeface="&amp;quot"/>
              </a:rPr>
              <a:t>Tänk att slippa betala ny programvara o nya licenser</a:t>
            </a:r>
          </a:p>
        </p:txBody>
      </p:sp>
      <p:sp>
        <p:nvSpPr>
          <p:cNvPr id="15" name="Rektangel 14">
            <a:extLst>
              <a:ext uri="{FF2B5EF4-FFF2-40B4-BE49-F238E27FC236}">
                <a16:creationId xmlns:a16="http://schemas.microsoft.com/office/drawing/2014/main" id="{90A4961B-DA84-4202-95FB-544BC2416FD2}"/>
              </a:ext>
            </a:extLst>
          </p:cNvPr>
          <p:cNvSpPr/>
          <p:nvPr/>
        </p:nvSpPr>
        <p:spPr>
          <a:xfrm>
            <a:off x="2358795" y="3083895"/>
            <a:ext cx="7474410" cy="830997"/>
          </a:xfrm>
          <a:prstGeom prst="rect">
            <a:avLst/>
          </a:prstGeom>
        </p:spPr>
        <p:txBody>
          <a:bodyPr wrap="square">
            <a:spAutoFit/>
          </a:bodyPr>
          <a:lstStyle/>
          <a:p>
            <a:pPr algn="ctr"/>
            <a:r>
              <a:rPr lang="sv-SE" sz="2400" dirty="0">
                <a:solidFill>
                  <a:schemeClr val="accent2">
                    <a:lumMod val="75000"/>
                  </a:schemeClr>
                </a:solidFill>
                <a:latin typeface="&amp;quot"/>
              </a:rPr>
              <a:t>Tänk när återkommande rutiner…</a:t>
            </a:r>
          </a:p>
          <a:p>
            <a:pPr algn="ctr"/>
            <a:r>
              <a:rPr lang="sv-SE" sz="2400" dirty="0">
                <a:solidFill>
                  <a:schemeClr val="accent2">
                    <a:lumMod val="75000"/>
                  </a:schemeClr>
                </a:solidFill>
                <a:latin typeface="&amp;quot"/>
              </a:rPr>
              <a:t>… inte återkommer längre</a:t>
            </a:r>
          </a:p>
        </p:txBody>
      </p:sp>
    </p:spTree>
    <p:extLst>
      <p:ext uri="{BB962C8B-B14F-4D97-AF65-F5344CB8AC3E}">
        <p14:creationId xmlns:p14="http://schemas.microsoft.com/office/powerpoint/2010/main" val="4066694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223990" y="1784629"/>
            <a:ext cx="7474410" cy="1200329"/>
          </a:xfrm>
          <a:prstGeom prst="rect">
            <a:avLst/>
          </a:prstGeom>
        </p:spPr>
        <p:txBody>
          <a:bodyPr wrap="square">
            <a:spAutoFit/>
          </a:bodyPr>
          <a:lstStyle/>
          <a:p>
            <a:pPr algn="ctr"/>
            <a:r>
              <a:rPr lang="sv-SE" sz="2400" dirty="0">
                <a:latin typeface="&amp;quot"/>
              </a:rPr>
              <a:t>Visst är det jobbigt att jobba med stora tröga filer</a:t>
            </a:r>
          </a:p>
          <a:p>
            <a:pPr algn="ctr"/>
            <a:r>
              <a:rPr lang="sv-SE" sz="2400" dirty="0">
                <a:latin typeface="&amp;quot"/>
              </a:rPr>
              <a:t>med en massa data?</a:t>
            </a:r>
          </a:p>
          <a:p>
            <a:pPr algn="ctr"/>
            <a:endParaRPr lang="sv-SE" sz="2400" b="0" i="0" u="none" strike="noStrike" dirty="0">
              <a:effectLst/>
              <a:latin typeface="&amp;quot"/>
            </a:endParaRPr>
          </a:p>
        </p:txBody>
      </p:sp>
      <p:sp>
        <p:nvSpPr>
          <p:cNvPr id="5" name="Rektangel 4">
            <a:extLst>
              <a:ext uri="{FF2B5EF4-FFF2-40B4-BE49-F238E27FC236}">
                <a16:creationId xmlns:a16="http://schemas.microsoft.com/office/drawing/2014/main" id="{4C0137B0-2117-4CAB-A503-7B11E9C97543}"/>
              </a:ext>
            </a:extLst>
          </p:cNvPr>
          <p:cNvSpPr/>
          <p:nvPr/>
        </p:nvSpPr>
        <p:spPr>
          <a:xfrm>
            <a:off x="5394040" y="826314"/>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2107794"/>
            <a:ext cx="697627" cy="1015663"/>
          </a:xfrm>
          <a:prstGeom prst="rect">
            <a:avLst/>
          </a:prstGeom>
        </p:spPr>
        <p:txBody>
          <a:bodyPr wrap="none">
            <a:spAutoFit/>
          </a:bodyPr>
          <a:lstStyle/>
          <a:p>
            <a:pPr algn="ctr"/>
            <a:r>
              <a:rPr lang="sv-SE" sz="6000" b="0" i="0" u="none" strike="noStrike" dirty="0">
                <a:effectLst/>
                <a:latin typeface="Arial Black" panose="020B0A04020102020204" pitchFamily="34" charset="0"/>
              </a:rPr>
              <a:t>,,</a:t>
            </a:r>
          </a:p>
        </p:txBody>
      </p:sp>
    </p:spTree>
    <p:extLst>
      <p:ext uri="{BB962C8B-B14F-4D97-AF65-F5344CB8AC3E}">
        <p14:creationId xmlns:p14="http://schemas.microsoft.com/office/powerpoint/2010/main" val="10721544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021116" y="1780504"/>
            <a:ext cx="7856010" cy="830997"/>
          </a:xfrm>
          <a:prstGeom prst="rect">
            <a:avLst/>
          </a:prstGeom>
        </p:spPr>
        <p:txBody>
          <a:bodyPr wrap="square">
            <a:spAutoFit/>
          </a:bodyPr>
          <a:lstStyle/>
          <a:p>
            <a:pPr algn="ctr"/>
            <a:r>
              <a:rPr lang="sv-SE" sz="2400" dirty="0">
                <a:solidFill>
                  <a:srgbClr val="FF0000"/>
                </a:solidFill>
                <a:latin typeface="&amp;quot"/>
              </a:rPr>
              <a:t>Utvecklingsmodulen är dold av en anledning</a:t>
            </a:r>
          </a:p>
          <a:p>
            <a:pPr algn="ctr"/>
            <a:r>
              <a:rPr lang="sv-SE" sz="2400" dirty="0">
                <a:solidFill>
                  <a:srgbClr val="FF0000"/>
                </a:solidFill>
                <a:latin typeface="&amp;quot"/>
              </a:rPr>
              <a:t>Kul dock att Microsoft bjuder på den helt gratis!</a:t>
            </a:r>
          </a:p>
        </p:txBody>
      </p:sp>
      <p:sp>
        <p:nvSpPr>
          <p:cNvPr id="5" name="Rektangel 4">
            <a:extLst>
              <a:ext uri="{FF2B5EF4-FFF2-40B4-BE49-F238E27FC236}">
                <a16:creationId xmlns:a16="http://schemas.microsoft.com/office/drawing/2014/main" id="{4C0137B0-2117-4CAB-A503-7B11E9C97543}"/>
              </a:ext>
            </a:extLst>
          </p:cNvPr>
          <p:cNvSpPr/>
          <p:nvPr/>
        </p:nvSpPr>
        <p:spPr>
          <a:xfrm>
            <a:off x="5394040" y="82631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2165142"/>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10" name="Rektangel 9">
            <a:extLst>
              <a:ext uri="{FF2B5EF4-FFF2-40B4-BE49-F238E27FC236}">
                <a16:creationId xmlns:a16="http://schemas.microsoft.com/office/drawing/2014/main" id="{4FBDEE0C-3AE2-4574-B7DC-161461554584}"/>
              </a:ext>
            </a:extLst>
          </p:cNvPr>
          <p:cNvSpPr/>
          <p:nvPr/>
        </p:nvSpPr>
        <p:spPr>
          <a:xfrm>
            <a:off x="1008000" y="4865882"/>
            <a:ext cx="9597600" cy="1200329"/>
          </a:xfrm>
          <a:prstGeom prst="rect">
            <a:avLst/>
          </a:prstGeom>
        </p:spPr>
        <p:txBody>
          <a:bodyPr wrap="square">
            <a:spAutoFit/>
          </a:bodyPr>
          <a:lstStyle/>
          <a:p>
            <a:pPr algn="ctr"/>
            <a:r>
              <a:rPr lang="sv-SE" sz="2400" dirty="0">
                <a:solidFill>
                  <a:srgbClr val="FF0000"/>
                </a:solidFill>
                <a:latin typeface="&amp;quot"/>
              </a:rPr>
              <a:t>Varför inte låta Excel göra en stor del av jobbet</a:t>
            </a:r>
          </a:p>
          <a:p>
            <a:pPr algn="ctr"/>
            <a:r>
              <a:rPr lang="sv-SE" sz="2400" dirty="0">
                <a:solidFill>
                  <a:srgbClr val="FF0000"/>
                </a:solidFill>
                <a:latin typeface="&amp;quot"/>
              </a:rPr>
              <a:t>om mycket av det vardagliga arbete redan sker i Excel</a:t>
            </a:r>
          </a:p>
          <a:p>
            <a:pPr algn="ctr"/>
            <a:r>
              <a:rPr lang="sv-SE" sz="2400" dirty="0">
                <a:solidFill>
                  <a:srgbClr val="FF0000"/>
                </a:solidFill>
                <a:latin typeface="&amp;quot"/>
              </a:rPr>
              <a:t>(behöver läsas flera gånger)</a:t>
            </a:r>
          </a:p>
        </p:txBody>
      </p:sp>
      <p:sp>
        <p:nvSpPr>
          <p:cNvPr id="11" name="Rektangel 10">
            <a:extLst>
              <a:ext uri="{FF2B5EF4-FFF2-40B4-BE49-F238E27FC236}">
                <a16:creationId xmlns:a16="http://schemas.microsoft.com/office/drawing/2014/main" id="{1088F313-4221-4B39-A54E-41B2E8881A8E}"/>
              </a:ext>
            </a:extLst>
          </p:cNvPr>
          <p:cNvSpPr/>
          <p:nvPr/>
        </p:nvSpPr>
        <p:spPr>
          <a:xfrm>
            <a:off x="5394040" y="3850219"/>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12" name="Rektangel 11">
            <a:extLst>
              <a:ext uri="{FF2B5EF4-FFF2-40B4-BE49-F238E27FC236}">
                <a16:creationId xmlns:a16="http://schemas.microsoft.com/office/drawing/2014/main" id="{A2084528-FC58-4AD4-87CC-BF7624C19286}"/>
              </a:ext>
            </a:extLst>
          </p:cNvPr>
          <p:cNvSpPr/>
          <p:nvPr/>
        </p:nvSpPr>
        <p:spPr>
          <a:xfrm>
            <a:off x="5394039" y="5581562"/>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Tree>
    <p:extLst>
      <p:ext uri="{BB962C8B-B14F-4D97-AF65-F5344CB8AC3E}">
        <p14:creationId xmlns:p14="http://schemas.microsoft.com/office/powerpoint/2010/main" val="39892094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064448" y="1784628"/>
            <a:ext cx="7474410" cy="830997"/>
          </a:xfrm>
          <a:prstGeom prst="rect">
            <a:avLst/>
          </a:prstGeom>
        </p:spPr>
        <p:txBody>
          <a:bodyPr wrap="square">
            <a:spAutoFit/>
          </a:bodyPr>
          <a:lstStyle/>
          <a:p>
            <a:pPr marL="342900" indent="-342900" algn="ctr">
              <a:buFontTx/>
              <a:buChar char="-"/>
            </a:pPr>
            <a:r>
              <a:rPr lang="sv-SE" sz="2400" dirty="0">
                <a:solidFill>
                  <a:srgbClr val="FF0000"/>
                </a:solidFill>
                <a:latin typeface="&amp;quot"/>
              </a:rPr>
              <a:t>Med en tryck på knappen –</a:t>
            </a:r>
          </a:p>
          <a:p>
            <a:pPr algn="ctr"/>
            <a:r>
              <a:rPr lang="sv-SE" sz="2400" dirty="0" err="1">
                <a:solidFill>
                  <a:srgbClr val="FF0000"/>
                </a:solidFill>
                <a:latin typeface="&amp;quot"/>
              </a:rPr>
              <a:t>Why</a:t>
            </a:r>
            <a:r>
              <a:rPr lang="sv-SE" sz="2400" dirty="0">
                <a:solidFill>
                  <a:srgbClr val="FF0000"/>
                </a:solidFill>
                <a:latin typeface="&amp;quot"/>
              </a:rPr>
              <a:t> not?</a:t>
            </a:r>
          </a:p>
        </p:txBody>
      </p:sp>
      <p:sp>
        <p:nvSpPr>
          <p:cNvPr id="5" name="Rektangel 4">
            <a:extLst>
              <a:ext uri="{FF2B5EF4-FFF2-40B4-BE49-F238E27FC236}">
                <a16:creationId xmlns:a16="http://schemas.microsoft.com/office/drawing/2014/main" id="{4C0137B0-2117-4CAB-A503-7B11E9C97543}"/>
              </a:ext>
            </a:extLst>
          </p:cNvPr>
          <p:cNvSpPr/>
          <p:nvPr/>
        </p:nvSpPr>
        <p:spPr>
          <a:xfrm>
            <a:off x="5394040" y="82631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210779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8" name="Rektangel 7">
            <a:extLst>
              <a:ext uri="{FF2B5EF4-FFF2-40B4-BE49-F238E27FC236}">
                <a16:creationId xmlns:a16="http://schemas.microsoft.com/office/drawing/2014/main" id="{6253CCDA-FEDC-4F56-BB9D-2F18592755E4}"/>
              </a:ext>
            </a:extLst>
          </p:cNvPr>
          <p:cNvSpPr/>
          <p:nvPr/>
        </p:nvSpPr>
        <p:spPr>
          <a:xfrm>
            <a:off x="2064448" y="4517335"/>
            <a:ext cx="7474410" cy="830997"/>
          </a:xfrm>
          <a:prstGeom prst="rect">
            <a:avLst/>
          </a:prstGeom>
        </p:spPr>
        <p:txBody>
          <a:bodyPr wrap="square">
            <a:spAutoFit/>
          </a:bodyPr>
          <a:lstStyle/>
          <a:p>
            <a:pPr algn="ctr"/>
            <a:r>
              <a:rPr lang="sv-SE" sz="2400" dirty="0">
                <a:solidFill>
                  <a:srgbClr val="FF0000"/>
                </a:solidFill>
                <a:latin typeface="&amp;quot"/>
              </a:rPr>
              <a:t>Återkommande rutiner borta</a:t>
            </a:r>
          </a:p>
          <a:p>
            <a:pPr algn="ctr"/>
            <a:r>
              <a:rPr lang="sv-SE" sz="2400" dirty="0">
                <a:solidFill>
                  <a:srgbClr val="FF0000"/>
                </a:solidFill>
                <a:latin typeface="&amp;quot"/>
              </a:rPr>
              <a:t>- med ett tryck på knappen -</a:t>
            </a:r>
          </a:p>
        </p:txBody>
      </p:sp>
      <p:sp>
        <p:nvSpPr>
          <p:cNvPr id="9" name="Rektangel 8">
            <a:extLst>
              <a:ext uri="{FF2B5EF4-FFF2-40B4-BE49-F238E27FC236}">
                <a16:creationId xmlns:a16="http://schemas.microsoft.com/office/drawing/2014/main" id="{F4FF491E-6B1F-4DA1-A1E7-85C44AA05538}"/>
              </a:ext>
            </a:extLst>
          </p:cNvPr>
          <p:cNvSpPr/>
          <p:nvPr/>
        </p:nvSpPr>
        <p:spPr>
          <a:xfrm>
            <a:off x="5452840" y="352031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13" name="Rektangel 12">
            <a:extLst>
              <a:ext uri="{FF2B5EF4-FFF2-40B4-BE49-F238E27FC236}">
                <a16:creationId xmlns:a16="http://schemas.microsoft.com/office/drawing/2014/main" id="{244C08B9-E6B5-482B-B84B-E12A2BAEFECF}"/>
              </a:ext>
            </a:extLst>
          </p:cNvPr>
          <p:cNvSpPr/>
          <p:nvPr/>
        </p:nvSpPr>
        <p:spPr>
          <a:xfrm>
            <a:off x="5452840" y="480179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Tree>
    <p:extLst>
      <p:ext uri="{BB962C8B-B14F-4D97-AF65-F5344CB8AC3E}">
        <p14:creationId xmlns:p14="http://schemas.microsoft.com/office/powerpoint/2010/main" val="3815136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extruta 1">
            <a:extLst>
              <a:ext uri="{FF2B5EF4-FFF2-40B4-BE49-F238E27FC236}">
                <a16:creationId xmlns:a16="http://schemas.microsoft.com/office/drawing/2014/main" id="{D5E8F78A-0F89-43EC-AC22-7A0DA0BF225C}"/>
              </a:ext>
            </a:extLst>
          </p:cNvPr>
          <p:cNvSpPr txBox="1"/>
          <p:nvPr/>
        </p:nvSpPr>
        <p:spPr>
          <a:xfrm>
            <a:off x="2849351" y="983438"/>
            <a:ext cx="6939913" cy="707886"/>
          </a:xfrm>
          <a:prstGeom prst="rect">
            <a:avLst/>
          </a:prstGeom>
          <a:noFill/>
        </p:spPr>
        <p:txBody>
          <a:bodyPr wrap="none" rtlCol="0">
            <a:spAutoFit/>
          </a:bodyPr>
          <a:lstStyle/>
          <a:p>
            <a:r>
              <a:rPr lang="sv-SE" sz="4000" dirty="0">
                <a:solidFill>
                  <a:schemeClr val="bg1"/>
                </a:solidFill>
              </a:rPr>
              <a:t>[ EN VANLIG DAG PÅ KONTORET]</a:t>
            </a:r>
          </a:p>
        </p:txBody>
      </p:sp>
      <p:sp>
        <p:nvSpPr>
          <p:cNvPr id="3" name="textruta 2">
            <a:extLst>
              <a:ext uri="{FF2B5EF4-FFF2-40B4-BE49-F238E27FC236}">
                <a16:creationId xmlns:a16="http://schemas.microsoft.com/office/drawing/2014/main" id="{5DCBA4B9-3E52-4AB5-9DFA-8C9349E80922}"/>
              </a:ext>
            </a:extLst>
          </p:cNvPr>
          <p:cNvSpPr txBox="1"/>
          <p:nvPr/>
        </p:nvSpPr>
        <p:spPr>
          <a:xfrm>
            <a:off x="3143510" y="1915832"/>
            <a:ext cx="6072877" cy="3693319"/>
          </a:xfrm>
          <a:prstGeom prst="rect">
            <a:avLst/>
          </a:prstGeom>
          <a:noFill/>
        </p:spPr>
        <p:txBody>
          <a:bodyPr wrap="square" rtlCol="0">
            <a:spAutoFit/>
          </a:bodyPr>
          <a:lstStyle/>
          <a:p>
            <a:pPr algn="ctr"/>
            <a:endParaRPr lang="sv-SE" dirty="0">
              <a:solidFill>
                <a:schemeClr val="bg1"/>
              </a:solidFill>
            </a:endParaRPr>
          </a:p>
          <a:p>
            <a:pPr algn="ctr"/>
            <a:r>
              <a:rPr lang="sv-SE" i="1" dirty="0">
                <a:solidFill>
                  <a:schemeClr val="bg1"/>
                </a:solidFill>
              </a:rPr>
              <a:t>Ni gör en stor del av ert arbete i Excel. Vissa av modellerna är kritiska för ert företag och har vuxit successivt efter alla idéer och tankar ni har haft längs vägen. </a:t>
            </a:r>
          </a:p>
          <a:p>
            <a:pPr algn="ctr"/>
            <a:endParaRPr lang="sv-SE" i="1" dirty="0">
              <a:solidFill>
                <a:schemeClr val="bg1"/>
              </a:solidFill>
            </a:endParaRPr>
          </a:p>
          <a:p>
            <a:pPr algn="ctr"/>
            <a:r>
              <a:rPr lang="sv-SE" i="1" dirty="0">
                <a:solidFill>
                  <a:schemeClr val="bg1"/>
                </a:solidFill>
              </a:rPr>
              <a:t> ” Oj vilken tid nu allting tar! ”</a:t>
            </a:r>
          </a:p>
          <a:p>
            <a:pPr algn="ctr"/>
            <a:r>
              <a:rPr lang="sv-SE" i="1" dirty="0">
                <a:solidFill>
                  <a:schemeClr val="bg1"/>
                </a:solidFill>
              </a:rPr>
              <a:t>” Kan jag riktigt lita på underlaget? ”</a:t>
            </a:r>
          </a:p>
          <a:p>
            <a:pPr algn="ctr"/>
            <a:r>
              <a:rPr lang="sv-SE" i="1" dirty="0">
                <a:solidFill>
                  <a:schemeClr val="bg1"/>
                </a:solidFill>
              </a:rPr>
              <a:t>”Allt har blivit så komplicerat!”</a:t>
            </a:r>
          </a:p>
          <a:p>
            <a:pPr algn="ctr"/>
            <a:endParaRPr lang="sv-SE" i="1" dirty="0">
              <a:solidFill>
                <a:schemeClr val="bg1"/>
              </a:solidFill>
            </a:endParaRPr>
          </a:p>
          <a:p>
            <a:pPr algn="ctr"/>
            <a:r>
              <a:rPr lang="sv-SE" i="1" dirty="0">
                <a:solidFill>
                  <a:schemeClr val="bg1"/>
                </a:solidFill>
              </a:rPr>
              <a:t>Känslan säger att det bör finnas ett sätt att lösa det, men hur?</a:t>
            </a:r>
          </a:p>
          <a:p>
            <a:pPr algn="ctr"/>
            <a:endParaRPr lang="sv-SE" i="1" dirty="0">
              <a:solidFill>
                <a:schemeClr val="bg1"/>
              </a:solidFill>
            </a:endParaRPr>
          </a:p>
          <a:p>
            <a:pPr algn="ctr"/>
            <a:r>
              <a:rPr lang="sv-SE" i="1" dirty="0">
                <a:solidFill>
                  <a:schemeClr val="bg1"/>
                </a:solidFill>
              </a:rPr>
              <a:t>Här kan jag ta över och visa vägen så att ni får tillbaka kontrollen och kan ta nästa steget….</a:t>
            </a:r>
          </a:p>
        </p:txBody>
      </p:sp>
    </p:spTree>
    <p:extLst>
      <p:ext uri="{BB962C8B-B14F-4D97-AF65-F5344CB8AC3E}">
        <p14:creationId xmlns:p14="http://schemas.microsoft.com/office/powerpoint/2010/main" val="2161976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AED852DB-571F-4AB8-9260-D2F7DA260F64}"/>
              </a:ext>
            </a:extLst>
          </p:cNvPr>
          <p:cNvSpPr/>
          <p:nvPr/>
        </p:nvSpPr>
        <p:spPr>
          <a:xfrm>
            <a:off x="2223990" y="1784629"/>
            <a:ext cx="7474410" cy="830997"/>
          </a:xfrm>
          <a:prstGeom prst="rect">
            <a:avLst/>
          </a:prstGeom>
        </p:spPr>
        <p:txBody>
          <a:bodyPr wrap="square">
            <a:spAutoFit/>
          </a:bodyPr>
          <a:lstStyle/>
          <a:p>
            <a:pPr algn="ctr"/>
            <a:r>
              <a:rPr lang="sv-SE" sz="2400" dirty="0">
                <a:solidFill>
                  <a:srgbClr val="FF0000"/>
                </a:solidFill>
                <a:latin typeface="&amp;quot"/>
              </a:rPr>
              <a:t>Digitalisering av er återkommande rutiner?</a:t>
            </a:r>
          </a:p>
          <a:p>
            <a:pPr algn="ctr"/>
            <a:r>
              <a:rPr lang="sv-SE" sz="2400" dirty="0">
                <a:solidFill>
                  <a:srgbClr val="FF0000"/>
                </a:solidFill>
                <a:latin typeface="&amp;quot"/>
              </a:rPr>
              <a:t>Med Excel?? </a:t>
            </a:r>
            <a:r>
              <a:rPr lang="sv-SE" sz="2400" dirty="0" err="1">
                <a:solidFill>
                  <a:srgbClr val="FF0000"/>
                </a:solidFill>
                <a:latin typeface="&amp;quot"/>
              </a:rPr>
              <a:t>Why</a:t>
            </a:r>
            <a:r>
              <a:rPr lang="sv-SE" sz="2400" dirty="0">
                <a:solidFill>
                  <a:srgbClr val="FF0000"/>
                </a:solidFill>
                <a:latin typeface="&amp;quot"/>
              </a:rPr>
              <a:t> Not?</a:t>
            </a:r>
          </a:p>
        </p:txBody>
      </p:sp>
      <p:sp>
        <p:nvSpPr>
          <p:cNvPr id="5" name="Rektangel 4">
            <a:extLst>
              <a:ext uri="{FF2B5EF4-FFF2-40B4-BE49-F238E27FC236}">
                <a16:creationId xmlns:a16="http://schemas.microsoft.com/office/drawing/2014/main" id="{4C0137B0-2117-4CAB-A503-7B11E9C97543}"/>
              </a:ext>
            </a:extLst>
          </p:cNvPr>
          <p:cNvSpPr/>
          <p:nvPr/>
        </p:nvSpPr>
        <p:spPr>
          <a:xfrm>
            <a:off x="5394040" y="82631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6" name="Rektangel 5">
            <a:extLst>
              <a:ext uri="{FF2B5EF4-FFF2-40B4-BE49-F238E27FC236}">
                <a16:creationId xmlns:a16="http://schemas.microsoft.com/office/drawing/2014/main" id="{A606192F-2FEA-4448-9220-9590BC89414B}"/>
              </a:ext>
            </a:extLst>
          </p:cNvPr>
          <p:cNvSpPr/>
          <p:nvPr/>
        </p:nvSpPr>
        <p:spPr>
          <a:xfrm>
            <a:off x="5394040" y="210779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10" name="Rektangel 9">
            <a:extLst>
              <a:ext uri="{FF2B5EF4-FFF2-40B4-BE49-F238E27FC236}">
                <a16:creationId xmlns:a16="http://schemas.microsoft.com/office/drawing/2014/main" id="{497AB576-8F4B-4CDC-AE30-63EE41F5CC7B}"/>
              </a:ext>
            </a:extLst>
          </p:cNvPr>
          <p:cNvSpPr/>
          <p:nvPr/>
        </p:nvSpPr>
        <p:spPr>
          <a:xfrm>
            <a:off x="3042961" y="5401958"/>
            <a:ext cx="7474410" cy="830997"/>
          </a:xfrm>
          <a:prstGeom prst="rect">
            <a:avLst/>
          </a:prstGeom>
        </p:spPr>
        <p:txBody>
          <a:bodyPr wrap="square">
            <a:spAutoFit/>
          </a:bodyPr>
          <a:lstStyle/>
          <a:p>
            <a:pPr algn="ctr"/>
            <a:r>
              <a:rPr lang="sv-SE" sz="2400" dirty="0">
                <a:solidFill>
                  <a:srgbClr val="FF0000"/>
                </a:solidFill>
                <a:latin typeface="&amp;quot"/>
              </a:rPr>
              <a:t>Fokus på digitalisering i den svenska skolan, bra!</a:t>
            </a:r>
          </a:p>
          <a:p>
            <a:pPr algn="ctr"/>
            <a:r>
              <a:rPr lang="sv-SE" sz="2400" dirty="0">
                <a:solidFill>
                  <a:srgbClr val="FF0000"/>
                </a:solidFill>
                <a:latin typeface="&amp;quot"/>
              </a:rPr>
              <a:t>Men, varför inte lära ut Excel ordentligt?</a:t>
            </a:r>
          </a:p>
        </p:txBody>
      </p:sp>
      <p:sp>
        <p:nvSpPr>
          <p:cNvPr id="11" name="Rektangel 10">
            <a:extLst>
              <a:ext uri="{FF2B5EF4-FFF2-40B4-BE49-F238E27FC236}">
                <a16:creationId xmlns:a16="http://schemas.microsoft.com/office/drawing/2014/main" id="{E7AE3B01-E842-4EE8-9E7D-36E17D390BAC}"/>
              </a:ext>
            </a:extLst>
          </p:cNvPr>
          <p:cNvSpPr/>
          <p:nvPr/>
        </p:nvSpPr>
        <p:spPr>
          <a:xfrm>
            <a:off x="6372553" y="444364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
        <p:nvSpPr>
          <p:cNvPr id="12" name="Rektangel 11">
            <a:extLst>
              <a:ext uri="{FF2B5EF4-FFF2-40B4-BE49-F238E27FC236}">
                <a16:creationId xmlns:a16="http://schemas.microsoft.com/office/drawing/2014/main" id="{5C590076-EB1F-4AC4-9A32-DCEA57A1854B}"/>
              </a:ext>
            </a:extLst>
          </p:cNvPr>
          <p:cNvSpPr/>
          <p:nvPr/>
        </p:nvSpPr>
        <p:spPr>
          <a:xfrm>
            <a:off x="6372553" y="5725124"/>
            <a:ext cx="697627" cy="1015663"/>
          </a:xfrm>
          <a:prstGeom prst="rect">
            <a:avLst/>
          </a:prstGeom>
        </p:spPr>
        <p:txBody>
          <a:bodyPr wrap="none">
            <a:spAutoFit/>
          </a:bodyPr>
          <a:lstStyle/>
          <a:p>
            <a:pPr algn="ctr"/>
            <a:r>
              <a:rPr lang="sv-SE" sz="6000" b="0" i="0" u="none" strike="noStrike" dirty="0">
                <a:solidFill>
                  <a:srgbClr val="FF0000"/>
                </a:solidFill>
                <a:effectLst/>
                <a:latin typeface="Arial Black" panose="020B0A04020102020204" pitchFamily="34" charset="0"/>
              </a:rPr>
              <a:t>,,</a:t>
            </a:r>
          </a:p>
        </p:txBody>
      </p:sp>
    </p:spTree>
    <p:extLst>
      <p:ext uri="{BB962C8B-B14F-4D97-AF65-F5344CB8AC3E}">
        <p14:creationId xmlns:p14="http://schemas.microsoft.com/office/powerpoint/2010/main" val="2753377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92BD2AB8-9E64-498F-8BDC-578AB76B542C}"/>
              </a:ext>
            </a:extLst>
          </p:cNvPr>
          <p:cNvSpPr/>
          <p:nvPr/>
        </p:nvSpPr>
        <p:spPr>
          <a:xfrm>
            <a:off x="2099599" y="2417116"/>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4" name="Rektangel 13">
            <a:extLst>
              <a:ext uri="{FF2B5EF4-FFF2-40B4-BE49-F238E27FC236}">
                <a16:creationId xmlns:a16="http://schemas.microsoft.com/office/drawing/2014/main" id="{B6BFDC9D-4E62-4E0D-9A1F-AC1216D54858}"/>
              </a:ext>
            </a:extLst>
          </p:cNvPr>
          <p:cNvSpPr/>
          <p:nvPr/>
        </p:nvSpPr>
        <p:spPr>
          <a:xfrm>
            <a:off x="4844859" y="2415291"/>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1" name="textruta 20">
            <a:extLst>
              <a:ext uri="{FF2B5EF4-FFF2-40B4-BE49-F238E27FC236}">
                <a16:creationId xmlns:a16="http://schemas.microsoft.com/office/drawing/2014/main" id="{14784FA5-6B04-4FC0-B8E6-E87020C69D9F}"/>
              </a:ext>
            </a:extLst>
          </p:cNvPr>
          <p:cNvSpPr txBox="1"/>
          <p:nvPr/>
        </p:nvSpPr>
        <p:spPr>
          <a:xfrm>
            <a:off x="2258008" y="3424874"/>
            <a:ext cx="2240145" cy="707886"/>
          </a:xfrm>
          <a:prstGeom prst="rect">
            <a:avLst/>
          </a:prstGeom>
          <a:noFill/>
        </p:spPr>
        <p:txBody>
          <a:bodyPr wrap="square" rtlCol="0">
            <a:spAutoFit/>
          </a:bodyPr>
          <a:lstStyle/>
          <a:p>
            <a:pPr algn="ctr"/>
            <a:r>
              <a:rPr lang="sv-SE" sz="2000" dirty="0">
                <a:solidFill>
                  <a:schemeClr val="bg1"/>
                </a:solidFill>
              </a:rPr>
              <a:t>ARBETA</a:t>
            </a:r>
          </a:p>
          <a:p>
            <a:pPr algn="ctr"/>
            <a:r>
              <a:rPr lang="sv-SE" sz="2000" dirty="0">
                <a:solidFill>
                  <a:schemeClr val="bg1"/>
                </a:solidFill>
              </a:rPr>
              <a:t>ENKLARE</a:t>
            </a:r>
          </a:p>
        </p:txBody>
      </p:sp>
      <p:sp>
        <p:nvSpPr>
          <p:cNvPr id="23" name="textruta 22">
            <a:extLst>
              <a:ext uri="{FF2B5EF4-FFF2-40B4-BE49-F238E27FC236}">
                <a16:creationId xmlns:a16="http://schemas.microsoft.com/office/drawing/2014/main" id="{35E1AE78-40A2-4358-ABFF-4C3F24A6D820}"/>
              </a:ext>
            </a:extLst>
          </p:cNvPr>
          <p:cNvSpPr txBox="1"/>
          <p:nvPr/>
        </p:nvSpPr>
        <p:spPr>
          <a:xfrm>
            <a:off x="5349307" y="3416345"/>
            <a:ext cx="1541576" cy="707886"/>
          </a:xfrm>
          <a:prstGeom prst="rect">
            <a:avLst/>
          </a:prstGeom>
          <a:noFill/>
        </p:spPr>
        <p:txBody>
          <a:bodyPr wrap="none" rtlCol="0">
            <a:spAutoFit/>
          </a:bodyPr>
          <a:lstStyle/>
          <a:p>
            <a:pPr algn="ctr"/>
            <a:r>
              <a:rPr lang="sv-SE" sz="2000" dirty="0">
                <a:solidFill>
                  <a:schemeClr val="bg1"/>
                </a:solidFill>
              </a:rPr>
              <a:t>ARBETA </a:t>
            </a:r>
          </a:p>
          <a:p>
            <a:pPr algn="ctr"/>
            <a:r>
              <a:rPr lang="sv-SE" sz="2000" dirty="0">
                <a:solidFill>
                  <a:schemeClr val="bg1"/>
                </a:solidFill>
              </a:rPr>
              <a:t>EFFEKTIVARE</a:t>
            </a:r>
          </a:p>
        </p:txBody>
      </p:sp>
      <p:sp>
        <p:nvSpPr>
          <p:cNvPr id="24" name="Rektangel 23">
            <a:extLst>
              <a:ext uri="{FF2B5EF4-FFF2-40B4-BE49-F238E27FC236}">
                <a16:creationId xmlns:a16="http://schemas.microsoft.com/office/drawing/2014/main" id="{F977ECC8-D1D3-48A0-8542-0B7A10EAC362}"/>
              </a:ext>
            </a:extLst>
          </p:cNvPr>
          <p:cNvSpPr/>
          <p:nvPr/>
        </p:nvSpPr>
        <p:spPr>
          <a:xfrm>
            <a:off x="7633815" y="2415291"/>
            <a:ext cx="2502282" cy="216933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4400" dirty="0"/>
          </a:p>
        </p:txBody>
      </p:sp>
      <p:sp>
        <p:nvSpPr>
          <p:cNvPr id="26" name="textruta 25">
            <a:extLst>
              <a:ext uri="{FF2B5EF4-FFF2-40B4-BE49-F238E27FC236}">
                <a16:creationId xmlns:a16="http://schemas.microsoft.com/office/drawing/2014/main" id="{1C67EACF-9EE6-4C79-96D8-3FF21FA39649}"/>
              </a:ext>
            </a:extLst>
          </p:cNvPr>
          <p:cNvSpPr txBox="1"/>
          <p:nvPr/>
        </p:nvSpPr>
        <p:spPr>
          <a:xfrm>
            <a:off x="8146357" y="3448397"/>
            <a:ext cx="1477199" cy="707886"/>
          </a:xfrm>
          <a:prstGeom prst="rect">
            <a:avLst/>
          </a:prstGeom>
          <a:noFill/>
        </p:spPr>
        <p:txBody>
          <a:bodyPr wrap="none" rtlCol="0">
            <a:spAutoFit/>
          </a:bodyPr>
          <a:lstStyle/>
          <a:p>
            <a:pPr algn="ctr"/>
            <a:r>
              <a:rPr lang="sv-SE" sz="2000" dirty="0">
                <a:solidFill>
                  <a:schemeClr val="bg1"/>
                </a:solidFill>
              </a:rPr>
              <a:t>SAMARBETA</a:t>
            </a:r>
          </a:p>
          <a:p>
            <a:pPr algn="ctr"/>
            <a:r>
              <a:rPr lang="sv-SE" sz="2000" dirty="0">
                <a:solidFill>
                  <a:schemeClr val="bg1"/>
                </a:solidFill>
              </a:rPr>
              <a:t>SMARTARE</a:t>
            </a:r>
          </a:p>
        </p:txBody>
      </p:sp>
      <p:sp>
        <p:nvSpPr>
          <p:cNvPr id="19" name="textruta 18">
            <a:extLst>
              <a:ext uri="{FF2B5EF4-FFF2-40B4-BE49-F238E27FC236}">
                <a16:creationId xmlns:a16="http://schemas.microsoft.com/office/drawing/2014/main" id="{7F0BC5CA-FD42-447A-86A6-7ED72298E0C0}"/>
              </a:ext>
            </a:extLst>
          </p:cNvPr>
          <p:cNvSpPr txBox="1"/>
          <p:nvPr/>
        </p:nvSpPr>
        <p:spPr>
          <a:xfrm>
            <a:off x="2565612" y="6108731"/>
            <a:ext cx="1673158" cy="261610"/>
          </a:xfrm>
          <a:prstGeom prst="rect">
            <a:avLst/>
          </a:prstGeom>
          <a:solidFill>
            <a:schemeClr val="tx1">
              <a:lumMod val="75000"/>
              <a:lumOff val="25000"/>
            </a:schemeClr>
          </a:solidFill>
        </p:spPr>
        <p:txBody>
          <a:bodyPr wrap="square" rtlCol="0">
            <a:spAutoFit/>
          </a:bodyPr>
          <a:lstStyle/>
          <a:p>
            <a:pPr algn="ctr"/>
            <a:r>
              <a:rPr lang="sv-SE" sz="1100" dirty="0">
                <a:solidFill>
                  <a:schemeClr val="bg1"/>
                </a:solidFill>
              </a:rPr>
              <a:t>Läs mer…</a:t>
            </a:r>
          </a:p>
        </p:txBody>
      </p:sp>
      <p:sp>
        <p:nvSpPr>
          <p:cNvPr id="27" name="textruta 26">
            <a:extLst>
              <a:ext uri="{FF2B5EF4-FFF2-40B4-BE49-F238E27FC236}">
                <a16:creationId xmlns:a16="http://schemas.microsoft.com/office/drawing/2014/main" id="{14CC35DA-30AF-4F5A-AB2B-69FB359ED234}"/>
              </a:ext>
            </a:extLst>
          </p:cNvPr>
          <p:cNvSpPr txBox="1"/>
          <p:nvPr/>
        </p:nvSpPr>
        <p:spPr>
          <a:xfrm>
            <a:off x="5283514" y="4201786"/>
            <a:ext cx="1673158" cy="261610"/>
          </a:xfrm>
          <a:prstGeom prst="rect">
            <a:avLst/>
          </a:prstGeom>
          <a:noFill/>
        </p:spPr>
        <p:txBody>
          <a:bodyPr wrap="square" rtlCol="0">
            <a:spAutoFit/>
          </a:bodyPr>
          <a:lstStyle/>
          <a:p>
            <a:pPr algn="ctr"/>
            <a:r>
              <a:rPr lang="sv-SE" sz="1100" dirty="0">
                <a:solidFill>
                  <a:schemeClr val="bg1"/>
                </a:solidFill>
              </a:rPr>
              <a:t>Läs mer…</a:t>
            </a:r>
          </a:p>
        </p:txBody>
      </p:sp>
      <p:sp>
        <p:nvSpPr>
          <p:cNvPr id="29" name="textruta 28">
            <a:extLst>
              <a:ext uri="{FF2B5EF4-FFF2-40B4-BE49-F238E27FC236}">
                <a16:creationId xmlns:a16="http://schemas.microsoft.com/office/drawing/2014/main" id="{CD9526F4-F959-4AC4-B1B9-9B687A307C7C}"/>
              </a:ext>
            </a:extLst>
          </p:cNvPr>
          <p:cNvSpPr txBox="1"/>
          <p:nvPr/>
        </p:nvSpPr>
        <p:spPr>
          <a:xfrm>
            <a:off x="8036857" y="4241199"/>
            <a:ext cx="1673158" cy="261610"/>
          </a:xfrm>
          <a:prstGeom prst="rect">
            <a:avLst/>
          </a:prstGeom>
          <a:noFill/>
        </p:spPr>
        <p:txBody>
          <a:bodyPr wrap="square" rtlCol="0">
            <a:spAutoFit/>
          </a:bodyPr>
          <a:lstStyle/>
          <a:p>
            <a:pPr algn="ctr"/>
            <a:r>
              <a:rPr lang="sv-SE" sz="1100" dirty="0">
                <a:solidFill>
                  <a:schemeClr val="bg1"/>
                </a:solidFill>
              </a:rPr>
              <a:t>Läs mer…</a:t>
            </a:r>
          </a:p>
        </p:txBody>
      </p:sp>
      <p:pic>
        <p:nvPicPr>
          <p:cNvPr id="20" name="Bild 19">
            <a:extLst>
              <a:ext uri="{FF2B5EF4-FFF2-40B4-BE49-F238E27FC236}">
                <a16:creationId xmlns:a16="http://schemas.microsoft.com/office/drawing/2014/main" id="{E5DEDE4D-C83A-4E71-906D-1FA9406DC88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63435" y="1860732"/>
            <a:ext cx="1092621" cy="1092621"/>
          </a:xfrm>
          <a:prstGeom prst="rect">
            <a:avLst/>
          </a:prstGeom>
        </p:spPr>
      </p:pic>
      <p:pic>
        <p:nvPicPr>
          <p:cNvPr id="35" name="Bild 34">
            <a:extLst>
              <a:ext uri="{FF2B5EF4-FFF2-40B4-BE49-F238E27FC236}">
                <a16:creationId xmlns:a16="http://schemas.microsoft.com/office/drawing/2014/main" id="{2C47049E-8E03-42BA-BEA1-7F9E3C2FDF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785987" y="1953186"/>
            <a:ext cx="1232409" cy="1232409"/>
          </a:xfrm>
          <a:prstGeom prst="rect">
            <a:avLst/>
          </a:prstGeom>
        </p:spPr>
      </p:pic>
      <p:pic>
        <p:nvPicPr>
          <p:cNvPr id="37" name="Bild 36">
            <a:extLst>
              <a:ext uri="{FF2B5EF4-FFF2-40B4-BE49-F238E27FC236}">
                <a16:creationId xmlns:a16="http://schemas.microsoft.com/office/drawing/2014/main" id="{DBAA9EFE-E4FA-403F-B748-90C1AB33B79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65442" y="1920912"/>
            <a:ext cx="1089018" cy="1089018"/>
          </a:xfrm>
          <a:prstGeom prst="rect">
            <a:avLst/>
          </a:prstGeom>
        </p:spPr>
      </p:pic>
      <p:sp>
        <p:nvSpPr>
          <p:cNvPr id="38" name="textruta 37">
            <a:extLst>
              <a:ext uri="{FF2B5EF4-FFF2-40B4-BE49-F238E27FC236}">
                <a16:creationId xmlns:a16="http://schemas.microsoft.com/office/drawing/2014/main" id="{63DF46A9-B631-4DC6-A936-19B21F7C23B2}"/>
              </a:ext>
            </a:extLst>
          </p:cNvPr>
          <p:cNvSpPr txBox="1"/>
          <p:nvPr/>
        </p:nvSpPr>
        <p:spPr>
          <a:xfrm>
            <a:off x="2084392" y="4691827"/>
            <a:ext cx="2635598" cy="1277273"/>
          </a:xfrm>
          <a:prstGeom prst="rect">
            <a:avLst/>
          </a:prstGeom>
          <a:noFill/>
        </p:spPr>
        <p:txBody>
          <a:bodyPr wrap="square" rtlCol="0">
            <a:spAutoFit/>
          </a:bodyPr>
          <a:lstStyle/>
          <a:p>
            <a:pPr algn="ctr"/>
            <a:r>
              <a:rPr lang="sv-SE" sz="1100" b="1" dirty="0"/>
              <a:t>Er modell behöver ha lite vård och omsorg.</a:t>
            </a:r>
          </a:p>
          <a:p>
            <a:pPr algn="ctr"/>
            <a:endParaRPr lang="sv-SE" sz="1100" b="1" dirty="0"/>
          </a:p>
          <a:p>
            <a:pPr algn="ctr"/>
            <a:r>
              <a:rPr lang="sv-SE" sz="1100" dirty="0"/>
              <a:t>Med begränsade insatser hjälper vi er att ordna upp det befintliga så modellen känns både mera tillförlitligt o logisk och kan användas ett tag till.</a:t>
            </a:r>
          </a:p>
        </p:txBody>
      </p:sp>
      <p:sp>
        <p:nvSpPr>
          <p:cNvPr id="39" name="textruta 38">
            <a:extLst>
              <a:ext uri="{FF2B5EF4-FFF2-40B4-BE49-F238E27FC236}">
                <a16:creationId xmlns:a16="http://schemas.microsoft.com/office/drawing/2014/main" id="{3C547A20-FBEE-44B0-A7DB-520DF1395714}"/>
              </a:ext>
            </a:extLst>
          </p:cNvPr>
          <p:cNvSpPr txBox="1"/>
          <p:nvPr/>
        </p:nvSpPr>
        <p:spPr>
          <a:xfrm>
            <a:off x="4844859" y="4662181"/>
            <a:ext cx="2661219" cy="1446550"/>
          </a:xfrm>
          <a:prstGeom prst="rect">
            <a:avLst/>
          </a:prstGeom>
          <a:noFill/>
        </p:spPr>
        <p:txBody>
          <a:bodyPr wrap="square" rtlCol="0">
            <a:spAutoFit/>
          </a:bodyPr>
          <a:lstStyle/>
          <a:p>
            <a:pPr algn="ctr"/>
            <a:r>
              <a:rPr lang="sv-SE" sz="1100" b="1" dirty="0"/>
              <a:t>Ni ser en större potential </a:t>
            </a:r>
          </a:p>
          <a:p>
            <a:pPr algn="ctr"/>
            <a:r>
              <a:rPr lang="sv-SE" sz="1100" b="1" dirty="0"/>
              <a:t>i er modell.</a:t>
            </a:r>
          </a:p>
          <a:p>
            <a:pPr algn="ctr"/>
            <a:endParaRPr lang="sv-SE" sz="1100" b="1" dirty="0"/>
          </a:p>
          <a:p>
            <a:pPr algn="ctr"/>
            <a:r>
              <a:rPr lang="sv-SE" sz="1100" dirty="0"/>
              <a:t>Vi analyserar er modell och lyssnar på era idéer och önskemål. Vi använder Excels fulla potential och göra om modellen till en smart lösning som möter de tankar och idéer ni har.</a:t>
            </a:r>
          </a:p>
        </p:txBody>
      </p:sp>
      <p:sp>
        <p:nvSpPr>
          <p:cNvPr id="41" name="textruta 40">
            <a:extLst>
              <a:ext uri="{FF2B5EF4-FFF2-40B4-BE49-F238E27FC236}">
                <a16:creationId xmlns:a16="http://schemas.microsoft.com/office/drawing/2014/main" id="{F38D3B76-1FBC-47E9-8B1B-CAAC8BD79D9A}"/>
              </a:ext>
            </a:extLst>
          </p:cNvPr>
          <p:cNvSpPr txBox="1"/>
          <p:nvPr/>
        </p:nvSpPr>
        <p:spPr>
          <a:xfrm>
            <a:off x="2722909" y="490601"/>
            <a:ext cx="6434326" cy="707886"/>
          </a:xfrm>
          <a:prstGeom prst="rect">
            <a:avLst/>
          </a:prstGeom>
          <a:noFill/>
        </p:spPr>
        <p:txBody>
          <a:bodyPr wrap="none" rtlCol="0">
            <a:spAutoFit/>
          </a:bodyPr>
          <a:lstStyle/>
          <a:p>
            <a:r>
              <a:rPr lang="sv-SE" sz="4000" dirty="0"/>
              <a:t>[ SÅ HÄR KAN JAG HJÄLPA ER ]</a:t>
            </a:r>
          </a:p>
        </p:txBody>
      </p:sp>
      <p:sp>
        <p:nvSpPr>
          <p:cNvPr id="25" name="textruta 24">
            <a:extLst>
              <a:ext uri="{FF2B5EF4-FFF2-40B4-BE49-F238E27FC236}">
                <a16:creationId xmlns:a16="http://schemas.microsoft.com/office/drawing/2014/main" id="{CC149513-CEB8-4589-96D1-6633EF4EBFBF}"/>
              </a:ext>
            </a:extLst>
          </p:cNvPr>
          <p:cNvSpPr txBox="1"/>
          <p:nvPr/>
        </p:nvSpPr>
        <p:spPr>
          <a:xfrm>
            <a:off x="7506078" y="4662181"/>
            <a:ext cx="2661219" cy="1446550"/>
          </a:xfrm>
          <a:prstGeom prst="rect">
            <a:avLst/>
          </a:prstGeom>
          <a:noFill/>
        </p:spPr>
        <p:txBody>
          <a:bodyPr wrap="square" rtlCol="0">
            <a:spAutoFit/>
          </a:bodyPr>
          <a:lstStyle/>
          <a:p>
            <a:pPr algn="ctr"/>
            <a:r>
              <a:rPr lang="sv-SE" sz="1100" b="1" dirty="0"/>
              <a:t>Ni har behov att arbeta tillsammans på ett smidigt sätt.</a:t>
            </a:r>
          </a:p>
          <a:p>
            <a:pPr algn="ctr"/>
            <a:endParaRPr lang="sv-SE" sz="1100" b="1" dirty="0"/>
          </a:p>
          <a:p>
            <a:pPr algn="ctr"/>
            <a:r>
              <a:rPr lang="sv-SE" sz="1100" dirty="0"/>
              <a:t>Vi analyserar er modell och lyssnar på era idéer och önskemål. Vi använder Excels fulla potential och göra om modellen till en smart lösning som möter de tankar och idéer ni har.</a:t>
            </a:r>
          </a:p>
        </p:txBody>
      </p:sp>
      <p:sp>
        <p:nvSpPr>
          <p:cNvPr id="30" name="textruta 29">
            <a:extLst>
              <a:ext uri="{FF2B5EF4-FFF2-40B4-BE49-F238E27FC236}">
                <a16:creationId xmlns:a16="http://schemas.microsoft.com/office/drawing/2014/main" id="{C83972D9-1A6C-4541-8D07-10BF6B112AD4}"/>
              </a:ext>
            </a:extLst>
          </p:cNvPr>
          <p:cNvSpPr txBox="1"/>
          <p:nvPr/>
        </p:nvSpPr>
        <p:spPr>
          <a:xfrm>
            <a:off x="5259421" y="6119086"/>
            <a:ext cx="1673158" cy="261610"/>
          </a:xfrm>
          <a:prstGeom prst="rect">
            <a:avLst/>
          </a:prstGeom>
          <a:solidFill>
            <a:schemeClr val="tx1">
              <a:lumMod val="75000"/>
              <a:lumOff val="25000"/>
            </a:schemeClr>
          </a:solidFill>
        </p:spPr>
        <p:txBody>
          <a:bodyPr wrap="square" rtlCol="0">
            <a:spAutoFit/>
          </a:bodyPr>
          <a:lstStyle/>
          <a:p>
            <a:pPr algn="ctr"/>
            <a:r>
              <a:rPr lang="sv-SE" sz="1100" dirty="0">
                <a:solidFill>
                  <a:schemeClr val="bg1"/>
                </a:solidFill>
              </a:rPr>
              <a:t>Läs mer…</a:t>
            </a:r>
          </a:p>
        </p:txBody>
      </p:sp>
      <p:sp>
        <p:nvSpPr>
          <p:cNvPr id="32" name="textruta 31">
            <a:extLst>
              <a:ext uri="{FF2B5EF4-FFF2-40B4-BE49-F238E27FC236}">
                <a16:creationId xmlns:a16="http://schemas.microsoft.com/office/drawing/2014/main" id="{F8DA3DB2-2235-4194-8F9F-13B793A3D3A6}"/>
              </a:ext>
            </a:extLst>
          </p:cNvPr>
          <p:cNvSpPr txBox="1"/>
          <p:nvPr/>
        </p:nvSpPr>
        <p:spPr>
          <a:xfrm>
            <a:off x="8000108" y="6096388"/>
            <a:ext cx="1673158" cy="261610"/>
          </a:xfrm>
          <a:prstGeom prst="rect">
            <a:avLst/>
          </a:prstGeom>
          <a:solidFill>
            <a:schemeClr val="tx1">
              <a:lumMod val="75000"/>
              <a:lumOff val="25000"/>
            </a:schemeClr>
          </a:solidFill>
        </p:spPr>
        <p:txBody>
          <a:bodyPr wrap="square" rtlCol="0">
            <a:spAutoFit/>
          </a:bodyPr>
          <a:lstStyle/>
          <a:p>
            <a:pPr algn="ctr"/>
            <a:r>
              <a:rPr lang="sv-SE" sz="1100" dirty="0">
                <a:solidFill>
                  <a:schemeClr val="bg1"/>
                </a:solidFill>
              </a:rPr>
              <a:t>Läs mer…</a:t>
            </a:r>
          </a:p>
        </p:txBody>
      </p:sp>
    </p:spTree>
    <p:extLst>
      <p:ext uri="{BB962C8B-B14F-4D97-AF65-F5344CB8AC3E}">
        <p14:creationId xmlns:p14="http://schemas.microsoft.com/office/powerpoint/2010/main" val="19477612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lips 1">
            <a:extLst>
              <a:ext uri="{FF2B5EF4-FFF2-40B4-BE49-F238E27FC236}">
                <a16:creationId xmlns:a16="http://schemas.microsoft.com/office/drawing/2014/main" id="{6106DB04-AA10-4611-83EF-27B76B5F8C2A}"/>
              </a:ext>
            </a:extLst>
          </p:cNvPr>
          <p:cNvSpPr/>
          <p:nvPr/>
        </p:nvSpPr>
        <p:spPr>
          <a:xfrm>
            <a:off x="4366260" y="1260435"/>
            <a:ext cx="3623310" cy="3594753"/>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p>
        </p:txBody>
      </p:sp>
      <p:sp>
        <p:nvSpPr>
          <p:cNvPr id="5" name="textruta 4">
            <a:extLst>
              <a:ext uri="{FF2B5EF4-FFF2-40B4-BE49-F238E27FC236}">
                <a16:creationId xmlns:a16="http://schemas.microsoft.com/office/drawing/2014/main" id="{BC0B5E14-A751-45F1-9146-FD2A71CEE019}"/>
              </a:ext>
            </a:extLst>
          </p:cNvPr>
          <p:cNvSpPr txBox="1"/>
          <p:nvPr/>
        </p:nvSpPr>
        <p:spPr>
          <a:xfrm>
            <a:off x="3722811" y="4893052"/>
            <a:ext cx="4746377" cy="1323439"/>
          </a:xfrm>
          <a:prstGeom prst="rect">
            <a:avLst/>
          </a:prstGeom>
          <a:noFill/>
        </p:spPr>
        <p:txBody>
          <a:bodyPr wrap="square" rtlCol="0">
            <a:spAutoFit/>
          </a:bodyPr>
          <a:lstStyle/>
          <a:p>
            <a:pPr algn="ctr"/>
            <a:endParaRPr lang="sv-SE" sz="1100" dirty="0"/>
          </a:p>
          <a:p>
            <a:pPr algn="ctr"/>
            <a:r>
              <a:rPr lang="sv-SE" sz="1200" dirty="0"/>
              <a:t>Jag heter Bouke van der Gaast</a:t>
            </a:r>
          </a:p>
          <a:p>
            <a:pPr algn="ctr"/>
            <a:r>
              <a:rPr lang="sv-SE" sz="1200" dirty="0"/>
              <a:t>I många år har jag arbetat intensivt med affärsanalyser,  samt verksamhetsutveckling där jag har hjälpt många till en bättre vardag.</a:t>
            </a:r>
          </a:p>
          <a:p>
            <a:pPr algn="ctr"/>
            <a:r>
              <a:rPr lang="sv-SE" sz="1100" dirty="0"/>
              <a:t> </a:t>
            </a:r>
          </a:p>
          <a:p>
            <a:pPr algn="ctr"/>
            <a:r>
              <a:rPr lang="sv-SE" sz="1100" dirty="0"/>
              <a:t>Läs mer …</a:t>
            </a:r>
          </a:p>
          <a:p>
            <a:pPr algn="ctr"/>
            <a:endParaRPr lang="sv-SE" sz="1100" dirty="0"/>
          </a:p>
        </p:txBody>
      </p:sp>
      <p:sp>
        <p:nvSpPr>
          <p:cNvPr id="7" name="Rektangel 6">
            <a:extLst>
              <a:ext uri="{FF2B5EF4-FFF2-40B4-BE49-F238E27FC236}">
                <a16:creationId xmlns:a16="http://schemas.microsoft.com/office/drawing/2014/main" id="{8C4B2B04-A3E5-4FC9-BDFE-C951952B9814}"/>
              </a:ext>
            </a:extLst>
          </p:cNvPr>
          <p:cNvSpPr/>
          <p:nvPr/>
        </p:nvSpPr>
        <p:spPr>
          <a:xfrm>
            <a:off x="3047999" y="372140"/>
            <a:ext cx="6096000" cy="707886"/>
          </a:xfrm>
          <a:prstGeom prst="rect">
            <a:avLst/>
          </a:prstGeom>
        </p:spPr>
        <p:txBody>
          <a:bodyPr>
            <a:spAutoFit/>
          </a:bodyPr>
          <a:lstStyle/>
          <a:p>
            <a:pPr algn="ctr"/>
            <a:r>
              <a:rPr lang="sv-SE" sz="2800" dirty="0">
                <a:latin typeface="&amp;quot"/>
              </a:rPr>
              <a:t> [ HEJ! ]</a:t>
            </a:r>
          </a:p>
          <a:p>
            <a:pPr algn="ctr"/>
            <a:endParaRPr lang="sv-SE" sz="1200" dirty="0">
              <a:latin typeface="&amp;quot"/>
            </a:endParaRPr>
          </a:p>
        </p:txBody>
      </p:sp>
    </p:spTree>
    <p:extLst>
      <p:ext uri="{BB962C8B-B14F-4D97-AF65-F5344CB8AC3E}">
        <p14:creationId xmlns:p14="http://schemas.microsoft.com/office/powerpoint/2010/main" val="18904426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98388982-9FF0-4A6A-8D4D-F2667DBCC8D8}"/>
              </a:ext>
            </a:extLst>
          </p:cNvPr>
          <p:cNvSpPr/>
          <p:nvPr/>
        </p:nvSpPr>
        <p:spPr>
          <a:xfrm>
            <a:off x="2971800" y="481903"/>
            <a:ext cx="6096000" cy="707886"/>
          </a:xfrm>
          <a:prstGeom prst="rect">
            <a:avLst/>
          </a:prstGeom>
        </p:spPr>
        <p:txBody>
          <a:bodyPr>
            <a:spAutoFit/>
          </a:bodyPr>
          <a:lstStyle/>
          <a:p>
            <a:pPr algn="ctr"/>
            <a:r>
              <a:rPr lang="sv-SE" sz="2800" dirty="0">
                <a:latin typeface="&amp;quot"/>
              </a:rPr>
              <a:t> [ </a:t>
            </a:r>
            <a:r>
              <a:rPr lang="sv-SE" sz="2800" dirty="0">
                <a:solidFill>
                  <a:schemeClr val="accent2">
                    <a:lumMod val="75000"/>
                  </a:schemeClr>
                </a:solidFill>
                <a:latin typeface="&amp;quot"/>
              </a:rPr>
              <a:t>KUND</a:t>
            </a:r>
            <a:r>
              <a:rPr lang="sv-SE" sz="2800" dirty="0">
                <a:latin typeface="&amp;quot"/>
              </a:rPr>
              <a:t> REFERENSER – Skriva inte det ]</a:t>
            </a:r>
          </a:p>
          <a:p>
            <a:pPr algn="ctr"/>
            <a:endParaRPr lang="sv-SE" sz="1200" dirty="0">
              <a:latin typeface="&amp;quot"/>
            </a:endParaRPr>
          </a:p>
        </p:txBody>
      </p:sp>
      <p:sp>
        <p:nvSpPr>
          <p:cNvPr id="5" name="Rektangel 4">
            <a:extLst>
              <a:ext uri="{FF2B5EF4-FFF2-40B4-BE49-F238E27FC236}">
                <a16:creationId xmlns:a16="http://schemas.microsoft.com/office/drawing/2014/main" id="{48C38146-F112-465A-A73D-A6D39511C0F0}"/>
              </a:ext>
            </a:extLst>
          </p:cNvPr>
          <p:cNvSpPr/>
          <p:nvPr/>
        </p:nvSpPr>
        <p:spPr>
          <a:xfrm>
            <a:off x="1264920" y="1470660"/>
            <a:ext cx="9913620" cy="135519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bg1"/>
              </a:solidFill>
            </a:endParaRPr>
          </a:p>
        </p:txBody>
      </p:sp>
      <p:sp>
        <p:nvSpPr>
          <p:cNvPr id="6" name="Rektangel 5">
            <a:extLst>
              <a:ext uri="{FF2B5EF4-FFF2-40B4-BE49-F238E27FC236}">
                <a16:creationId xmlns:a16="http://schemas.microsoft.com/office/drawing/2014/main" id="{F1608BDA-EBAE-4A84-9D05-9032EC1E65D5}"/>
              </a:ext>
            </a:extLst>
          </p:cNvPr>
          <p:cNvSpPr/>
          <p:nvPr/>
        </p:nvSpPr>
        <p:spPr>
          <a:xfrm>
            <a:off x="2971800" y="3583243"/>
            <a:ext cx="6096000" cy="707886"/>
          </a:xfrm>
          <a:prstGeom prst="rect">
            <a:avLst/>
          </a:prstGeom>
        </p:spPr>
        <p:txBody>
          <a:bodyPr>
            <a:spAutoFit/>
          </a:bodyPr>
          <a:lstStyle/>
          <a:p>
            <a:pPr algn="ctr"/>
            <a:r>
              <a:rPr lang="sv-SE" sz="2800" dirty="0">
                <a:latin typeface="&amp;quot"/>
              </a:rPr>
              <a:t> [ CASE &amp; INSPIRATION ]</a:t>
            </a:r>
          </a:p>
          <a:p>
            <a:pPr algn="ctr"/>
            <a:endParaRPr lang="sv-SE" sz="1200" dirty="0">
              <a:latin typeface="&amp;quot"/>
            </a:endParaRPr>
          </a:p>
        </p:txBody>
      </p:sp>
      <p:sp>
        <p:nvSpPr>
          <p:cNvPr id="7" name="Rektangel 6">
            <a:extLst>
              <a:ext uri="{FF2B5EF4-FFF2-40B4-BE49-F238E27FC236}">
                <a16:creationId xmlns:a16="http://schemas.microsoft.com/office/drawing/2014/main" id="{AD86FC73-D38D-4B08-B944-056E609B9B3E}"/>
              </a:ext>
            </a:extLst>
          </p:cNvPr>
          <p:cNvSpPr/>
          <p:nvPr/>
        </p:nvSpPr>
        <p:spPr>
          <a:xfrm>
            <a:off x="1264920" y="4572000"/>
            <a:ext cx="9913620" cy="1143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 name="Rektangel 7">
            <a:extLst>
              <a:ext uri="{FF2B5EF4-FFF2-40B4-BE49-F238E27FC236}">
                <a16:creationId xmlns:a16="http://schemas.microsoft.com/office/drawing/2014/main" id="{C26A7F0A-FAB6-4B19-8EB3-B988070D0ADF}"/>
              </a:ext>
            </a:extLst>
          </p:cNvPr>
          <p:cNvSpPr/>
          <p:nvPr/>
        </p:nvSpPr>
        <p:spPr>
          <a:xfrm>
            <a:off x="3402137" y="1978981"/>
            <a:ext cx="5665663" cy="338554"/>
          </a:xfrm>
          <a:prstGeom prst="rect">
            <a:avLst/>
          </a:prstGeom>
        </p:spPr>
        <p:txBody>
          <a:bodyPr wrap="square">
            <a:spAutoFit/>
          </a:bodyPr>
          <a:lstStyle/>
          <a:p>
            <a:pPr algn="ctr"/>
            <a:r>
              <a:rPr lang="sv-SE" sz="1600" dirty="0">
                <a:solidFill>
                  <a:schemeClr val="bg1"/>
                </a:solidFill>
                <a:latin typeface="&amp;quot"/>
              </a:rPr>
              <a:t> ” </a:t>
            </a:r>
            <a:r>
              <a:rPr lang="sv-SE" sz="1600" dirty="0" err="1">
                <a:solidFill>
                  <a:schemeClr val="bg1"/>
                </a:solidFill>
                <a:latin typeface="&amp;quot"/>
              </a:rPr>
              <a:t>Bla</a:t>
            </a:r>
            <a:r>
              <a:rPr lang="sv-SE" sz="1600" dirty="0">
                <a:solidFill>
                  <a:schemeClr val="bg1"/>
                </a:solidFill>
                <a:latin typeface="&amp;quot"/>
              </a:rPr>
              <a:t> </a:t>
            </a:r>
            <a:r>
              <a:rPr lang="sv-SE" sz="1600" dirty="0" err="1">
                <a:solidFill>
                  <a:schemeClr val="bg1"/>
                </a:solidFill>
                <a:latin typeface="&amp;quot"/>
              </a:rPr>
              <a:t>bla</a:t>
            </a:r>
            <a:r>
              <a:rPr lang="sv-SE" sz="1600" dirty="0">
                <a:solidFill>
                  <a:schemeClr val="bg1"/>
                </a:solidFill>
                <a:latin typeface="&amp;quot"/>
              </a:rPr>
              <a:t> </a:t>
            </a:r>
            <a:r>
              <a:rPr lang="sv-SE" sz="1600" dirty="0" err="1">
                <a:solidFill>
                  <a:schemeClr val="bg1"/>
                </a:solidFill>
                <a:latin typeface="&amp;quot"/>
              </a:rPr>
              <a:t>bla</a:t>
            </a:r>
            <a:r>
              <a:rPr lang="sv-SE" sz="1600" dirty="0">
                <a:solidFill>
                  <a:schemeClr val="bg1"/>
                </a:solidFill>
                <a:latin typeface="&amp;quot"/>
              </a:rPr>
              <a:t> </a:t>
            </a:r>
            <a:r>
              <a:rPr lang="sv-SE" sz="1600" dirty="0" err="1">
                <a:solidFill>
                  <a:schemeClr val="bg1"/>
                </a:solidFill>
                <a:latin typeface="&amp;quot"/>
              </a:rPr>
              <a:t>bla</a:t>
            </a:r>
            <a:r>
              <a:rPr lang="sv-SE" sz="1600" dirty="0">
                <a:solidFill>
                  <a:schemeClr val="bg1"/>
                </a:solidFill>
                <a:latin typeface="&amp;quot"/>
              </a:rPr>
              <a:t> ”</a:t>
            </a:r>
            <a:endParaRPr lang="sv-SE" sz="1600" b="0" i="0" u="none" strike="noStrike" dirty="0">
              <a:solidFill>
                <a:schemeClr val="bg1"/>
              </a:solidFill>
              <a:effectLst/>
              <a:latin typeface="&amp;quot"/>
            </a:endParaRPr>
          </a:p>
        </p:txBody>
      </p:sp>
      <p:sp>
        <p:nvSpPr>
          <p:cNvPr id="9" name="Rektangel 8">
            <a:extLst>
              <a:ext uri="{FF2B5EF4-FFF2-40B4-BE49-F238E27FC236}">
                <a16:creationId xmlns:a16="http://schemas.microsoft.com/office/drawing/2014/main" id="{25BBDCAA-E15E-4129-BEB8-FEF2030C31F0}"/>
              </a:ext>
            </a:extLst>
          </p:cNvPr>
          <p:cNvSpPr/>
          <p:nvPr/>
        </p:nvSpPr>
        <p:spPr>
          <a:xfrm>
            <a:off x="5956839" y="1198848"/>
            <a:ext cx="527709" cy="707886"/>
          </a:xfrm>
          <a:prstGeom prst="rect">
            <a:avLst/>
          </a:prstGeom>
        </p:spPr>
        <p:txBody>
          <a:bodyPr wrap="none">
            <a:spAutoFit/>
          </a:bodyPr>
          <a:lstStyle/>
          <a:p>
            <a:pPr algn="ctr"/>
            <a:r>
              <a:rPr lang="sv-SE" sz="4000" b="0" i="0" u="none" strike="noStrike" dirty="0">
                <a:solidFill>
                  <a:schemeClr val="bg1"/>
                </a:solidFill>
                <a:effectLst/>
                <a:latin typeface="Arial Black" panose="020B0A04020102020204" pitchFamily="34" charset="0"/>
              </a:rPr>
              <a:t>,,</a:t>
            </a:r>
          </a:p>
        </p:txBody>
      </p:sp>
      <p:sp>
        <p:nvSpPr>
          <p:cNvPr id="10" name="Rektangel 9">
            <a:extLst>
              <a:ext uri="{FF2B5EF4-FFF2-40B4-BE49-F238E27FC236}">
                <a16:creationId xmlns:a16="http://schemas.microsoft.com/office/drawing/2014/main" id="{79796CE3-32D6-4F27-9101-546505464ACE}"/>
              </a:ext>
            </a:extLst>
          </p:cNvPr>
          <p:cNvSpPr/>
          <p:nvPr/>
        </p:nvSpPr>
        <p:spPr>
          <a:xfrm>
            <a:off x="5956838" y="2117970"/>
            <a:ext cx="527709" cy="707886"/>
          </a:xfrm>
          <a:prstGeom prst="rect">
            <a:avLst/>
          </a:prstGeom>
        </p:spPr>
        <p:txBody>
          <a:bodyPr wrap="none">
            <a:spAutoFit/>
          </a:bodyPr>
          <a:lstStyle/>
          <a:p>
            <a:pPr algn="ctr"/>
            <a:r>
              <a:rPr lang="sv-SE" sz="4000" b="0" i="0" u="none" strike="noStrike" dirty="0">
                <a:solidFill>
                  <a:schemeClr val="bg1"/>
                </a:solidFill>
                <a:effectLst/>
                <a:latin typeface="Arial Black" panose="020B0A04020102020204" pitchFamily="34" charset="0"/>
              </a:rPr>
              <a:t>,,</a:t>
            </a:r>
          </a:p>
        </p:txBody>
      </p:sp>
      <p:sp>
        <p:nvSpPr>
          <p:cNvPr id="11" name="Båge 10">
            <a:extLst>
              <a:ext uri="{FF2B5EF4-FFF2-40B4-BE49-F238E27FC236}">
                <a16:creationId xmlns:a16="http://schemas.microsoft.com/office/drawing/2014/main" id="{F3DB700B-E1D3-4881-87DF-FFBAF56F109E}"/>
              </a:ext>
            </a:extLst>
          </p:cNvPr>
          <p:cNvSpPr/>
          <p:nvPr/>
        </p:nvSpPr>
        <p:spPr>
          <a:xfrm>
            <a:off x="8667750" y="1755874"/>
            <a:ext cx="800100" cy="822960"/>
          </a:xfrm>
          <a:prstGeom prst="arc">
            <a:avLst>
              <a:gd name="adj1" fmla="val 16200000"/>
              <a:gd name="adj2" fmla="val 13869187"/>
            </a:avLst>
          </a:prstGeom>
          <a:ln>
            <a:solidFill>
              <a:schemeClr val="bg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sv-SE"/>
          </a:p>
        </p:txBody>
      </p:sp>
    </p:spTree>
    <p:extLst>
      <p:ext uri="{BB962C8B-B14F-4D97-AF65-F5344CB8AC3E}">
        <p14:creationId xmlns:p14="http://schemas.microsoft.com/office/powerpoint/2010/main" val="11112532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ktangel 16">
            <a:extLst>
              <a:ext uri="{FF2B5EF4-FFF2-40B4-BE49-F238E27FC236}">
                <a16:creationId xmlns:a16="http://schemas.microsoft.com/office/drawing/2014/main" id="{E7A17921-3C38-47D3-8B0A-51770E7B05C3}"/>
              </a:ext>
            </a:extLst>
          </p:cNvPr>
          <p:cNvSpPr/>
          <p:nvPr/>
        </p:nvSpPr>
        <p:spPr>
          <a:xfrm>
            <a:off x="3201232" y="512383"/>
            <a:ext cx="6096000" cy="892552"/>
          </a:xfrm>
          <a:prstGeom prst="rect">
            <a:avLst/>
          </a:prstGeom>
        </p:spPr>
        <p:txBody>
          <a:bodyPr>
            <a:spAutoFit/>
          </a:bodyPr>
          <a:lstStyle/>
          <a:p>
            <a:pPr algn="ctr"/>
            <a:r>
              <a:rPr lang="sv-SE" sz="2800" dirty="0">
                <a:latin typeface="&amp;quot"/>
              </a:rPr>
              <a:t>Nyfiken hur jag skulle kunna hjälpa er?</a:t>
            </a:r>
          </a:p>
          <a:p>
            <a:pPr algn="ctr"/>
            <a:endParaRPr lang="sv-SE" sz="1200" dirty="0">
              <a:latin typeface="&amp;quot"/>
            </a:endParaRPr>
          </a:p>
          <a:p>
            <a:pPr algn="ctr"/>
            <a:r>
              <a:rPr lang="sv-SE" sz="1200" dirty="0">
                <a:latin typeface="&amp;quot"/>
              </a:rPr>
              <a:t>- Jag ger gärna på lite tips o råd för att hjälpa er på rätt väg -</a:t>
            </a:r>
            <a:endParaRPr lang="sv-SE" sz="2000" dirty="0">
              <a:latin typeface="&amp;quot"/>
            </a:endParaRPr>
          </a:p>
        </p:txBody>
      </p:sp>
    </p:spTree>
    <p:extLst>
      <p:ext uri="{BB962C8B-B14F-4D97-AF65-F5344CB8AC3E}">
        <p14:creationId xmlns:p14="http://schemas.microsoft.com/office/powerpoint/2010/main" val="4172265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Rektangel 16">
            <a:extLst>
              <a:ext uri="{FF2B5EF4-FFF2-40B4-BE49-F238E27FC236}">
                <a16:creationId xmlns:a16="http://schemas.microsoft.com/office/drawing/2014/main" id="{E7A17921-3C38-47D3-8B0A-51770E7B05C3}"/>
              </a:ext>
            </a:extLst>
          </p:cNvPr>
          <p:cNvSpPr/>
          <p:nvPr/>
        </p:nvSpPr>
        <p:spPr>
          <a:xfrm>
            <a:off x="2788610" y="-75447"/>
            <a:ext cx="6096000" cy="1231106"/>
          </a:xfrm>
          <a:prstGeom prst="rect">
            <a:avLst/>
          </a:prstGeom>
        </p:spPr>
        <p:txBody>
          <a:bodyPr>
            <a:spAutoFit/>
          </a:bodyPr>
          <a:lstStyle/>
          <a:p>
            <a:pPr algn="ctr"/>
            <a:r>
              <a:rPr lang="sv-SE" sz="5400" dirty="0">
                <a:latin typeface="&amp;quot"/>
              </a:rPr>
              <a:t>JAG</a:t>
            </a:r>
            <a:endParaRPr lang="sv-SE" sz="1200" dirty="0">
              <a:latin typeface="&amp;quot"/>
            </a:endParaRPr>
          </a:p>
          <a:p>
            <a:pPr algn="ctr"/>
            <a:endParaRPr lang="sv-SE" sz="2000" dirty="0">
              <a:latin typeface="&amp;quot"/>
            </a:endParaRPr>
          </a:p>
        </p:txBody>
      </p:sp>
      <p:sp>
        <p:nvSpPr>
          <p:cNvPr id="4" name="Rektangel 3">
            <a:extLst>
              <a:ext uri="{FF2B5EF4-FFF2-40B4-BE49-F238E27FC236}">
                <a16:creationId xmlns:a16="http://schemas.microsoft.com/office/drawing/2014/main" id="{98FC1658-1BD8-4FF3-B40C-A937A7CD0937}"/>
              </a:ext>
            </a:extLst>
          </p:cNvPr>
          <p:cNvSpPr/>
          <p:nvPr/>
        </p:nvSpPr>
        <p:spPr>
          <a:xfrm>
            <a:off x="5852394" y="1208178"/>
            <a:ext cx="4648509" cy="2540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sv-SE" sz="1100" dirty="0">
                <a:solidFill>
                  <a:schemeClr val="tx1">
                    <a:lumMod val="85000"/>
                    <a:lumOff val="15000"/>
                  </a:schemeClr>
                </a:solidFill>
              </a:rPr>
              <a:t>.. Bouke van der Gaast där jag i drygt 15 år arbetat intensivt med affärsanalyser samt har genomfört en hel del verksamhetsutvecklingsprojekt. genom att hitta rätt typ av hjälpmedel för att kunna göra jobbet snabbare och effektivare.</a:t>
            </a:r>
          </a:p>
          <a:p>
            <a:endParaRPr lang="sv-SE" sz="1100" dirty="0">
              <a:solidFill>
                <a:schemeClr val="tx1">
                  <a:lumMod val="85000"/>
                  <a:lumOff val="15000"/>
                </a:schemeClr>
              </a:solidFill>
            </a:endParaRPr>
          </a:p>
          <a:p>
            <a:r>
              <a:rPr lang="sv-SE" sz="1100" dirty="0">
                <a:solidFill>
                  <a:schemeClr val="tx1">
                    <a:lumMod val="85000"/>
                    <a:lumOff val="15000"/>
                  </a:schemeClr>
                </a:solidFill>
              </a:rPr>
              <a:t>Excels enkelhet samt att ha sett vilka fina förändringar för personal och företag man kan åstadkomma, gjorde att jag vågade starta eget för snart 3 år sedan.</a:t>
            </a:r>
          </a:p>
          <a:p>
            <a:endParaRPr lang="sv-SE" sz="1100" dirty="0">
              <a:solidFill>
                <a:schemeClr val="tx1">
                  <a:lumMod val="75000"/>
                  <a:lumOff val="25000"/>
                </a:schemeClr>
              </a:solidFill>
            </a:endParaRPr>
          </a:p>
          <a:p>
            <a:r>
              <a:rPr lang="sv-SE" sz="1100" dirty="0">
                <a:solidFill>
                  <a:schemeClr val="tx1">
                    <a:lumMod val="75000"/>
                    <a:lumOff val="25000"/>
                  </a:schemeClr>
                </a:solidFill>
              </a:rPr>
              <a:t>Många projekt har gått över förväntan </a:t>
            </a:r>
            <a:r>
              <a:rPr lang="sv-SE" sz="1100" dirty="0">
                <a:solidFill>
                  <a:schemeClr val="tx1">
                    <a:lumMod val="85000"/>
                    <a:lumOff val="15000"/>
                  </a:schemeClr>
                </a:solidFill>
              </a:rPr>
              <a:t>där jag har hjälpt många till en enklare vardag</a:t>
            </a:r>
            <a:r>
              <a:rPr lang="sv-SE" sz="1100" dirty="0">
                <a:solidFill>
                  <a:schemeClr val="tx1">
                    <a:lumMod val="75000"/>
                    <a:lumOff val="25000"/>
                  </a:schemeClr>
                </a:solidFill>
              </a:rPr>
              <a:t>, kanske vi möts längs vägen!</a:t>
            </a:r>
          </a:p>
          <a:p>
            <a:endParaRPr lang="sv-SE" sz="1100" dirty="0">
              <a:solidFill>
                <a:schemeClr val="tx1">
                  <a:lumMod val="75000"/>
                  <a:lumOff val="25000"/>
                </a:schemeClr>
              </a:solidFill>
            </a:endParaRPr>
          </a:p>
        </p:txBody>
      </p:sp>
      <p:sp>
        <p:nvSpPr>
          <p:cNvPr id="3" name="textruta 2">
            <a:extLst>
              <a:ext uri="{FF2B5EF4-FFF2-40B4-BE49-F238E27FC236}">
                <a16:creationId xmlns:a16="http://schemas.microsoft.com/office/drawing/2014/main" id="{F6FEB319-4F84-4D1A-8B90-58A342F80A19}"/>
              </a:ext>
            </a:extLst>
          </p:cNvPr>
          <p:cNvSpPr txBox="1"/>
          <p:nvPr/>
        </p:nvSpPr>
        <p:spPr>
          <a:xfrm>
            <a:off x="5890804" y="868781"/>
            <a:ext cx="1059072" cy="369332"/>
          </a:xfrm>
          <a:prstGeom prst="rect">
            <a:avLst/>
          </a:prstGeom>
          <a:noFill/>
        </p:spPr>
        <p:txBody>
          <a:bodyPr wrap="none" rtlCol="0">
            <a:spAutoFit/>
          </a:bodyPr>
          <a:lstStyle/>
          <a:p>
            <a:r>
              <a:rPr lang="sv-SE" dirty="0"/>
              <a:t>JAG ÄR….</a:t>
            </a:r>
          </a:p>
        </p:txBody>
      </p:sp>
      <p:sp>
        <p:nvSpPr>
          <p:cNvPr id="7" name="textruta 6">
            <a:extLst>
              <a:ext uri="{FF2B5EF4-FFF2-40B4-BE49-F238E27FC236}">
                <a16:creationId xmlns:a16="http://schemas.microsoft.com/office/drawing/2014/main" id="{7BAADFDC-C41A-4C50-9A92-2428B6FBDB45}"/>
              </a:ext>
            </a:extLst>
          </p:cNvPr>
          <p:cNvSpPr txBox="1"/>
          <p:nvPr/>
        </p:nvSpPr>
        <p:spPr>
          <a:xfrm>
            <a:off x="5836610" y="4044402"/>
            <a:ext cx="2623539" cy="369332"/>
          </a:xfrm>
          <a:prstGeom prst="rect">
            <a:avLst/>
          </a:prstGeom>
          <a:noFill/>
        </p:spPr>
        <p:txBody>
          <a:bodyPr wrap="none" rtlCol="0">
            <a:spAutoFit/>
          </a:bodyPr>
          <a:lstStyle/>
          <a:p>
            <a:r>
              <a:rPr lang="sv-SE" dirty="0"/>
              <a:t>MIN NYCKEL KOMPETENS </a:t>
            </a:r>
          </a:p>
        </p:txBody>
      </p:sp>
      <p:sp>
        <p:nvSpPr>
          <p:cNvPr id="8" name="textruta 7">
            <a:extLst>
              <a:ext uri="{FF2B5EF4-FFF2-40B4-BE49-F238E27FC236}">
                <a16:creationId xmlns:a16="http://schemas.microsoft.com/office/drawing/2014/main" id="{A61FC4B5-1DB9-4104-BCAA-EB240592E739}"/>
              </a:ext>
            </a:extLst>
          </p:cNvPr>
          <p:cNvSpPr txBox="1"/>
          <p:nvPr/>
        </p:nvSpPr>
        <p:spPr>
          <a:xfrm>
            <a:off x="363483" y="868781"/>
            <a:ext cx="4251547" cy="646331"/>
          </a:xfrm>
          <a:prstGeom prst="rect">
            <a:avLst/>
          </a:prstGeom>
          <a:noFill/>
        </p:spPr>
        <p:txBody>
          <a:bodyPr wrap="square" rtlCol="0">
            <a:spAutoFit/>
          </a:bodyPr>
          <a:lstStyle/>
          <a:p>
            <a:r>
              <a:rPr lang="sv-SE" dirty="0"/>
              <a:t>MIN UPPÄCKSRESA KRING EXCELS FANTASTISKA MÖJLIGHETER …</a:t>
            </a:r>
          </a:p>
        </p:txBody>
      </p:sp>
      <p:sp>
        <p:nvSpPr>
          <p:cNvPr id="9" name="Rektangel 8">
            <a:extLst>
              <a:ext uri="{FF2B5EF4-FFF2-40B4-BE49-F238E27FC236}">
                <a16:creationId xmlns:a16="http://schemas.microsoft.com/office/drawing/2014/main" id="{098C8DE2-D0DB-4FDD-95CD-B6C94921A005}"/>
              </a:ext>
            </a:extLst>
          </p:cNvPr>
          <p:cNvSpPr/>
          <p:nvPr/>
        </p:nvSpPr>
        <p:spPr>
          <a:xfrm>
            <a:off x="363482" y="1631346"/>
            <a:ext cx="3563057" cy="47157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sv-SE" sz="1100" dirty="0">
                <a:solidFill>
                  <a:schemeClr val="tx1">
                    <a:lumMod val="75000"/>
                    <a:lumOff val="25000"/>
                  </a:schemeClr>
                </a:solidFill>
              </a:rPr>
              <a:t>Många har nog hört tala om att Excel möjligheter att med hjälp av programmering förenkla och effektivisera en stor del av arbetet, men de flesta har ingen aning hur man ska få till det. </a:t>
            </a:r>
          </a:p>
          <a:p>
            <a:endParaRPr lang="sv-SE" sz="1100" dirty="0">
              <a:solidFill>
                <a:schemeClr val="tx1">
                  <a:lumMod val="75000"/>
                  <a:lumOff val="25000"/>
                </a:schemeClr>
              </a:solidFill>
            </a:endParaRPr>
          </a:p>
          <a:p>
            <a:r>
              <a:rPr lang="sv-SE" sz="1100" dirty="0">
                <a:solidFill>
                  <a:schemeClr val="tx1">
                    <a:lumMod val="75000"/>
                    <a:lumOff val="25000"/>
                  </a:schemeClr>
                </a:solidFill>
              </a:rPr>
              <a:t>Ni vill inte veta hur många gånger jag har brottat längs vägen med Excels olika begränsningar.</a:t>
            </a:r>
          </a:p>
          <a:p>
            <a:endParaRPr lang="sv-SE" sz="1100" dirty="0">
              <a:solidFill>
                <a:schemeClr val="tx1">
                  <a:lumMod val="75000"/>
                  <a:lumOff val="25000"/>
                </a:schemeClr>
              </a:solidFill>
            </a:endParaRPr>
          </a:p>
          <a:p>
            <a:r>
              <a:rPr lang="sv-SE" sz="1100" dirty="0">
                <a:solidFill>
                  <a:schemeClr val="tx1">
                    <a:lumMod val="75000"/>
                    <a:lumOff val="25000"/>
                  </a:schemeClr>
                </a:solidFill>
              </a:rPr>
              <a:t>Med uthållighet lärde jag mig successivt tillämpa det, som skapade helt nya möjligheter som inte tidigare var genomförbara i vanliga kalkylark.</a:t>
            </a:r>
          </a:p>
          <a:p>
            <a:endParaRPr lang="sv-SE" sz="1100" dirty="0">
              <a:solidFill>
                <a:schemeClr val="tx1">
                  <a:lumMod val="75000"/>
                  <a:lumOff val="25000"/>
                </a:schemeClr>
              </a:solidFill>
            </a:endParaRPr>
          </a:p>
          <a:p>
            <a:r>
              <a:rPr lang="sv-SE" sz="1200" b="1" dirty="0">
                <a:solidFill>
                  <a:schemeClr val="tx1">
                    <a:lumMod val="75000"/>
                    <a:lumOff val="25000"/>
                  </a:schemeClr>
                </a:solidFill>
              </a:rPr>
              <a:t>Fördelar är många</a:t>
            </a:r>
          </a:p>
          <a:p>
            <a:pPr marL="171450" indent="-171450">
              <a:buFontTx/>
              <a:buChar char="-"/>
            </a:pPr>
            <a:r>
              <a:rPr lang="sv-SE" sz="1100" dirty="0">
                <a:solidFill>
                  <a:schemeClr val="tx1">
                    <a:lumMod val="75000"/>
                    <a:lumOff val="25000"/>
                  </a:schemeClr>
                </a:solidFill>
              </a:rPr>
              <a:t>Komplexa modeller kan plötsligt bli begripliga</a:t>
            </a:r>
          </a:p>
          <a:p>
            <a:pPr marL="171450" indent="-171450">
              <a:buFontTx/>
              <a:buChar char="-"/>
            </a:pPr>
            <a:r>
              <a:rPr lang="sv-SE" sz="1100" dirty="0">
                <a:solidFill>
                  <a:schemeClr val="tx1">
                    <a:lumMod val="75000"/>
                    <a:lumOff val="25000"/>
                  </a:schemeClr>
                </a:solidFill>
              </a:rPr>
              <a:t>Ett knapptryck som startar ett återkommande arbete.</a:t>
            </a:r>
          </a:p>
          <a:p>
            <a:pPr marL="171450" indent="-171450">
              <a:buFontTx/>
              <a:buChar char="-"/>
            </a:pPr>
            <a:r>
              <a:rPr lang="sv-SE" sz="1100" dirty="0">
                <a:solidFill>
                  <a:schemeClr val="tx1">
                    <a:lumMod val="75000"/>
                    <a:lumOff val="25000"/>
                  </a:schemeClr>
                </a:solidFill>
              </a:rPr>
              <a:t>Samarbete i samma fil blir möjligt.</a:t>
            </a:r>
          </a:p>
          <a:p>
            <a:pPr marL="171450" indent="-171450">
              <a:buFontTx/>
              <a:buChar char="-"/>
            </a:pPr>
            <a:r>
              <a:rPr lang="sv-SE" sz="1100" dirty="0">
                <a:solidFill>
                  <a:schemeClr val="tx1">
                    <a:lumMod val="75000"/>
                    <a:lumOff val="25000"/>
                  </a:schemeClr>
                </a:solidFill>
              </a:rPr>
              <a:t>Filer och system kommunicerar med varandra.</a:t>
            </a:r>
          </a:p>
          <a:p>
            <a:pPr marL="171450" indent="-171450">
              <a:buFontTx/>
              <a:buChar char="-"/>
            </a:pPr>
            <a:r>
              <a:rPr lang="sv-SE" sz="1100" dirty="0">
                <a:solidFill>
                  <a:schemeClr val="tx1">
                    <a:lumMod val="75000"/>
                    <a:lumOff val="25000"/>
                  </a:schemeClr>
                </a:solidFill>
              </a:rPr>
              <a:t>Önskemål som tidigare har varit omöjliga, blir möjliga.</a:t>
            </a:r>
          </a:p>
          <a:p>
            <a:pPr marL="171450" indent="-171450">
              <a:buFontTx/>
              <a:buChar char="-"/>
            </a:pPr>
            <a:r>
              <a:rPr lang="sv-SE" sz="1100" dirty="0">
                <a:solidFill>
                  <a:schemeClr val="tx1">
                    <a:lumMod val="75000"/>
                    <a:lumOff val="25000"/>
                  </a:schemeClr>
                </a:solidFill>
              </a:rPr>
              <a:t>Rapporterna kan delas och uppdateringen kan automatiseras.</a:t>
            </a:r>
          </a:p>
          <a:p>
            <a:endParaRPr lang="sv-SE" sz="1100" dirty="0">
              <a:solidFill>
                <a:schemeClr val="tx1">
                  <a:lumMod val="75000"/>
                  <a:lumOff val="25000"/>
                </a:schemeClr>
              </a:solidFill>
            </a:endParaRPr>
          </a:p>
        </p:txBody>
      </p:sp>
      <p:sp>
        <p:nvSpPr>
          <p:cNvPr id="11" name="Rektangel 10">
            <a:extLst>
              <a:ext uri="{FF2B5EF4-FFF2-40B4-BE49-F238E27FC236}">
                <a16:creationId xmlns:a16="http://schemas.microsoft.com/office/drawing/2014/main" id="{D8770B68-62E2-4AAD-8C62-60E0277F3BB6}"/>
              </a:ext>
            </a:extLst>
          </p:cNvPr>
          <p:cNvSpPr/>
          <p:nvPr/>
        </p:nvSpPr>
        <p:spPr>
          <a:xfrm>
            <a:off x="5836610" y="4413734"/>
            <a:ext cx="2623539" cy="21013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sv-SE" sz="1100" dirty="0">
                <a:solidFill>
                  <a:schemeClr val="tx1">
                    <a:lumMod val="75000"/>
                    <a:lumOff val="25000"/>
                  </a:schemeClr>
                </a:solidFill>
              </a:rPr>
              <a:t>Analytisk kompetens:</a:t>
            </a:r>
          </a:p>
          <a:p>
            <a:pPr marL="171450" indent="-171450">
              <a:lnSpc>
                <a:spcPct val="150000"/>
              </a:lnSpc>
              <a:buFontTx/>
              <a:buChar char="-"/>
            </a:pPr>
            <a:r>
              <a:rPr lang="sv-SE" sz="1100" dirty="0">
                <a:solidFill>
                  <a:schemeClr val="tx1">
                    <a:lumMod val="75000"/>
                    <a:lumOff val="25000"/>
                  </a:schemeClr>
                </a:solidFill>
              </a:rPr>
              <a:t>Ninja i Excel (Excel, VBA, </a:t>
            </a:r>
            <a:r>
              <a:rPr lang="sv-SE" sz="1100" dirty="0" err="1">
                <a:solidFill>
                  <a:schemeClr val="tx1">
                    <a:lumMod val="75000"/>
                    <a:lumOff val="25000"/>
                  </a:schemeClr>
                </a:solidFill>
              </a:rPr>
              <a:t>PowerBI</a:t>
            </a:r>
            <a:r>
              <a:rPr lang="sv-SE" sz="1100" dirty="0">
                <a:solidFill>
                  <a:schemeClr val="tx1">
                    <a:lumMod val="75000"/>
                    <a:lumOff val="25000"/>
                  </a:schemeClr>
                </a:solidFill>
              </a:rPr>
              <a:t>)</a:t>
            </a:r>
          </a:p>
          <a:p>
            <a:pPr marL="171450" indent="-171450">
              <a:lnSpc>
                <a:spcPct val="150000"/>
              </a:lnSpc>
              <a:buFontTx/>
              <a:buChar char="-"/>
            </a:pPr>
            <a:r>
              <a:rPr lang="sv-SE" sz="1100" dirty="0">
                <a:solidFill>
                  <a:schemeClr val="tx1">
                    <a:lumMod val="75000"/>
                    <a:lumOff val="25000"/>
                  </a:schemeClr>
                </a:solidFill>
              </a:rPr>
              <a:t>Certifierad Verksamhetsarkitekt</a:t>
            </a:r>
          </a:p>
          <a:p>
            <a:pPr marL="171450" indent="-171450">
              <a:lnSpc>
                <a:spcPct val="150000"/>
              </a:lnSpc>
              <a:buFontTx/>
              <a:buChar char="-"/>
            </a:pPr>
            <a:r>
              <a:rPr lang="sv-SE" sz="1100" dirty="0">
                <a:solidFill>
                  <a:schemeClr val="tx1">
                    <a:lumMod val="75000"/>
                    <a:lumOff val="25000"/>
                  </a:schemeClr>
                </a:solidFill>
              </a:rPr>
              <a:t>Certifierad Förändringsledare (</a:t>
            </a:r>
            <a:r>
              <a:rPr lang="sv-SE" sz="1100" dirty="0" err="1">
                <a:solidFill>
                  <a:schemeClr val="tx1">
                    <a:lumMod val="75000"/>
                    <a:lumOff val="25000"/>
                  </a:schemeClr>
                </a:solidFill>
              </a:rPr>
              <a:t>Prosci</a:t>
            </a:r>
            <a:r>
              <a:rPr lang="sv-SE" sz="1100" dirty="0">
                <a:solidFill>
                  <a:schemeClr val="tx1">
                    <a:lumMod val="75000"/>
                    <a:lumOff val="25000"/>
                  </a:schemeClr>
                </a:solidFill>
              </a:rPr>
              <a:t>)</a:t>
            </a:r>
          </a:p>
          <a:p>
            <a:pPr marL="171450" indent="-171450">
              <a:lnSpc>
                <a:spcPct val="150000"/>
              </a:lnSpc>
              <a:buFontTx/>
              <a:buChar char="-"/>
            </a:pPr>
            <a:r>
              <a:rPr lang="sv-SE" sz="1100" dirty="0">
                <a:solidFill>
                  <a:schemeClr val="tx1">
                    <a:lumMod val="75000"/>
                    <a:lumOff val="25000"/>
                  </a:schemeClr>
                </a:solidFill>
              </a:rPr>
              <a:t>Verksamhetsutvecklare</a:t>
            </a:r>
          </a:p>
          <a:p>
            <a:pPr marL="171450" indent="-171450">
              <a:lnSpc>
                <a:spcPct val="150000"/>
              </a:lnSpc>
              <a:buFontTx/>
              <a:buChar char="-"/>
            </a:pPr>
            <a:r>
              <a:rPr lang="sv-SE" sz="1100" dirty="0">
                <a:solidFill>
                  <a:schemeClr val="tx1">
                    <a:lumMod val="75000"/>
                    <a:lumOff val="25000"/>
                  </a:schemeClr>
                </a:solidFill>
              </a:rPr>
              <a:t>Datastrukturer / Databaser</a:t>
            </a:r>
          </a:p>
          <a:p>
            <a:pPr marL="171450" indent="-171450">
              <a:lnSpc>
                <a:spcPct val="150000"/>
              </a:lnSpc>
              <a:buFontTx/>
              <a:buChar char="-"/>
            </a:pPr>
            <a:r>
              <a:rPr lang="sv-SE" sz="1100" dirty="0">
                <a:solidFill>
                  <a:schemeClr val="tx1">
                    <a:lumMod val="75000"/>
                    <a:lumOff val="25000"/>
                  </a:schemeClr>
                </a:solidFill>
              </a:rPr>
              <a:t>Informationsarkitekt </a:t>
            </a:r>
          </a:p>
        </p:txBody>
      </p:sp>
      <p:sp>
        <p:nvSpPr>
          <p:cNvPr id="12" name="textruta 11">
            <a:extLst>
              <a:ext uri="{FF2B5EF4-FFF2-40B4-BE49-F238E27FC236}">
                <a16:creationId xmlns:a16="http://schemas.microsoft.com/office/drawing/2014/main" id="{5ACD430A-A125-45E6-9656-4B47BFFC7AC4}"/>
              </a:ext>
            </a:extLst>
          </p:cNvPr>
          <p:cNvSpPr txBox="1"/>
          <p:nvPr/>
        </p:nvSpPr>
        <p:spPr>
          <a:xfrm>
            <a:off x="8965809" y="4044402"/>
            <a:ext cx="2218621" cy="369332"/>
          </a:xfrm>
          <a:prstGeom prst="rect">
            <a:avLst/>
          </a:prstGeom>
          <a:noFill/>
        </p:spPr>
        <p:txBody>
          <a:bodyPr wrap="none" rtlCol="0">
            <a:spAutoFit/>
          </a:bodyPr>
          <a:lstStyle/>
          <a:p>
            <a:r>
              <a:rPr lang="sv-SE" dirty="0"/>
              <a:t>EXEMPEL LÖSNINGAR</a:t>
            </a:r>
          </a:p>
        </p:txBody>
      </p:sp>
      <p:sp>
        <p:nvSpPr>
          <p:cNvPr id="13" name="Rektangel 12">
            <a:extLst>
              <a:ext uri="{FF2B5EF4-FFF2-40B4-BE49-F238E27FC236}">
                <a16:creationId xmlns:a16="http://schemas.microsoft.com/office/drawing/2014/main" id="{2E249DAB-E106-49C4-A8CF-5D1EDEDFF482}"/>
              </a:ext>
            </a:extLst>
          </p:cNvPr>
          <p:cNvSpPr/>
          <p:nvPr/>
        </p:nvSpPr>
        <p:spPr>
          <a:xfrm>
            <a:off x="8843889" y="4413734"/>
            <a:ext cx="2258451" cy="21013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lnSpc>
                <a:spcPct val="150000"/>
              </a:lnSpc>
              <a:buFontTx/>
              <a:buChar char="-"/>
            </a:pPr>
            <a:r>
              <a:rPr lang="sv-SE" sz="1100" dirty="0">
                <a:solidFill>
                  <a:schemeClr val="tx1">
                    <a:lumMod val="75000"/>
                    <a:lumOff val="25000"/>
                  </a:schemeClr>
                </a:solidFill>
              </a:rPr>
              <a:t>Budget &amp; Prognos applikationer</a:t>
            </a:r>
          </a:p>
          <a:p>
            <a:pPr marL="171450" indent="-171450">
              <a:lnSpc>
                <a:spcPct val="150000"/>
              </a:lnSpc>
              <a:buFontTx/>
              <a:buChar char="-"/>
            </a:pPr>
            <a:r>
              <a:rPr lang="sv-SE" sz="1100" dirty="0">
                <a:solidFill>
                  <a:schemeClr val="tx1">
                    <a:lumMod val="75000"/>
                    <a:lumOff val="25000"/>
                  </a:schemeClr>
                </a:solidFill>
              </a:rPr>
              <a:t>Styrkort / </a:t>
            </a:r>
            <a:r>
              <a:rPr lang="sv-SE" sz="1100" dirty="0" err="1">
                <a:solidFill>
                  <a:schemeClr val="tx1">
                    <a:lumMod val="75000"/>
                    <a:lumOff val="25000"/>
                  </a:schemeClr>
                </a:solidFill>
              </a:rPr>
              <a:t>Scorecard</a:t>
            </a:r>
            <a:endParaRPr lang="sv-SE" sz="1100" dirty="0">
              <a:solidFill>
                <a:schemeClr val="tx1">
                  <a:lumMod val="75000"/>
                  <a:lumOff val="25000"/>
                </a:schemeClr>
              </a:solidFill>
            </a:endParaRPr>
          </a:p>
          <a:p>
            <a:pPr marL="171450" indent="-171450">
              <a:lnSpc>
                <a:spcPct val="150000"/>
              </a:lnSpc>
              <a:buFontTx/>
              <a:buChar char="-"/>
            </a:pPr>
            <a:r>
              <a:rPr lang="sv-SE" sz="1100" dirty="0">
                <a:solidFill>
                  <a:schemeClr val="tx1">
                    <a:lumMod val="75000"/>
                    <a:lumOff val="25000"/>
                  </a:schemeClr>
                </a:solidFill>
              </a:rPr>
              <a:t>Kampanj applikationer</a:t>
            </a:r>
          </a:p>
          <a:p>
            <a:pPr marL="171450" indent="-171450">
              <a:lnSpc>
                <a:spcPct val="150000"/>
              </a:lnSpc>
              <a:buFontTx/>
              <a:buChar char="-"/>
            </a:pPr>
            <a:r>
              <a:rPr lang="sv-SE" sz="1100" dirty="0">
                <a:solidFill>
                  <a:schemeClr val="tx1">
                    <a:lumMod val="75000"/>
                    <a:lumOff val="25000"/>
                  </a:schemeClr>
                </a:solidFill>
              </a:rPr>
              <a:t>Kalkyl applikationer</a:t>
            </a:r>
          </a:p>
          <a:p>
            <a:pPr marL="171450" indent="-171450">
              <a:lnSpc>
                <a:spcPct val="150000"/>
              </a:lnSpc>
              <a:buFontTx/>
              <a:buChar char="-"/>
            </a:pPr>
            <a:r>
              <a:rPr lang="sv-SE" sz="1100" dirty="0">
                <a:solidFill>
                  <a:schemeClr val="tx1">
                    <a:lumMod val="75000"/>
                    <a:lumOff val="25000"/>
                  </a:schemeClr>
                </a:solidFill>
              </a:rPr>
              <a:t>Prislistor</a:t>
            </a:r>
          </a:p>
          <a:p>
            <a:pPr marL="171450" indent="-171450">
              <a:lnSpc>
                <a:spcPct val="150000"/>
              </a:lnSpc>
              <a:buFontTx/>
              <a:buChar char="-"/>
            </a:pPr>
            <a:r>
              <a:rPr lang="sv-SE" sz="1100" dirty="0">
                <a:solidFill>
                  <a:schemeClr val="tx1">
                    <a:lumMod val="75000"/>
                    <a:lumOff val="25000"/>
                  </a:schemeClr>
                </a:solidFill>
              </a:rPr>
              <a:t>Butiksanalyser</a:t>
            </a:r>
          </a:p>
          <a:p>
            <a:pPr marL="171450" indent="-171450">
              <a:lnSpc>
                <a:spcPct val="150000"/>
              </a:lnSpc>
              <a:buFontTx/>
              <a:buChar char="-"/>
            </a:pPr>
            <a:r>
              <a:rPr lang="sv-SE" sz="1100" dirty="0">
                <a:solidFill>
                  <a:schemeClr val="tx1">
                    <a:lumMod val="75000"/>
                    <a:lumOff val="25000"/>
                  </a:schemeClr>
                </a:solidFill>
              </a:rPr>
              <a:t>Försäljningsrapporter</a:t>
            </a:r>
          </a:p>
        </p:txBody>
      </p:sp>
      <p:cxnSp>
        <p:nvCxnSpPr>
          <p:cNvPr id="14" name="Rak koppling 13">
            <a:extLst>
              <a:ext uri="{FF2B5EF4-FFF2-40B4-BE49-F238E27FC236}">
                <a16:creationId xmlns:a16="http://schemas.microsoft.com/office/drawing/2014/main" id="{077ECFF5-CECF-49F9-9028-4B66850BBFB9}"/>
              </a:ext>
            </a:extLst>
          </p:cNvPr>
          <p:cNvCxnSpPr/>
          <p:nvPr/>
        </p:nvCxnSpPr>
        <p:spPr>
          <a:xfrm>
            <a:off x="5006340" y="937260"/>
            <a:ext cx="0" cy="55101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Rak koppling 15">
            <a:extLst>
              <a:ext uri="{FF2B5EF4-FFF2-40B4-BE49-F238E27FC236}">
                <a16:creationId xmlns:a16="http://schemas.microsoft.com/office/drawing/2014/main" id="{3C509474-22B7-4478-87B7-D43359043904}"/>
              </a:ext>
            </a:extLst>
          </p:cNvPr>
          <p:cNvCxnSpPr>
            <a:cxnSpLocks/>
          </p:cNvCxnSpPr>
          <p:nvPr/>
        </p:nvCxnSpPr>
        <p:spPr>
          <a:xfrm flipH="1">
            <a:off x="5890804" y="3749040"/>
            <a:ext cx="45028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0" name="Rektangel 19">
            <a:extLst>
              <a:ext uri="{FF2B5EF4-FFF2-40B4-BE49-F238E27FC236}">
                <a16:creationId xmlns:a16="http://schemas.microsoft.com/office/drawing/2014/main" id="{28292A54-0809-4772-8542-D9FC2FDC49B3}"/>
              </a:ext>
            </a:extLst>
          </p:cNvPr>
          <p:cNvSpPr/>
          <p:nvPr/>
        </p:nvSpPr>
        <p:spPr>
          <a:xfrm>
            <a:off x="812439" y="5408419"/>
            <a:ext cx="2665142" cy="938719"/>
          </a:xfrm>
          <a:prstGeom prst="rect">
            <a:avLst/>
          </a:prstGeom>
        </p:spPr>
        <p:txBody>
          <a:bodyPr wrap="square">
            <a:spAutoFit/>
          </a:bodyPr>
          <a:lstStyle/>
          <a:p>
            <a:pPr algn="ctr"/>
            <a:r>
              <a:rPr lang="sv-SE" sz="1100" dirty="0">
                <a:solidFill>
                  <a:schemeClr val="bg1">
                    <a:lumMod val="50000"/>
                  </a:schemeClr>
                </a:solidFill>
              </a:rPr>
              <a:t>Excel har ofta varit ett viktigt stöd, men kan för mång lätt ändra sin skepnad från möjliggörare till mardröm.</a:t>
            </a:r>
          </a:p>
          <a:p>
            <a:pPr algn="ctr"/>
            <a:r>
              <a:rPr lang="sv-SE" sz="1100" dirty="0">
                <a:solidFill>
                  <a:schemeClr val="bg1">
                    <a:lumMod val="50000"/>
                  </a:schemeClr>
                </a:solidFill>
              </a:rPr>
              <a:t>Varför då inte få lite hjälp av en Ninja som gör att Excel igen blir er vardagshjälte</a:t>
            </a:r>
            <a:endParaRPr lang="sv-SE" sz="1100" dirty="0"/>
          </a:p>
        </p:txBody>
      </p:sp>
    </p:spTree>
    <p:extLst>
      <p:ext uri="{BB962C8B-B14F-4D97-AF65-F5344CB8AC3E}">
        <p14:creationId xmlns:p14="http://schemas.microsoft.com/office/powerpoint/2010/main" val="10358315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13320</TotalTime>
  <Words>2195</Words>
  <Application>Microsoft Office PowerPoint</Application>
  <PresentationFormat>Bredbild</PresentationFormat>
  <Paragraphs>386</Paragraphs>
  <Slides>40</Slides>
  <Notes>0</Notes>
  <HiddenSlides>1</HiddenSlides>
  <MMClips>0</MMClips>
  <ScaleCrop>false</ScaleCrop>
  <HeadingPairs>
    <vt:vector size="6" baseType="variant">
      <vt:variant>
        <vt:lpstr>Använt teckensnitt</vt:lpstr>
      </vt:variant>
      <vt:variant>
        <vt:i4>10</vt:i4>
      </vt:variant>
      <vt:variant>
        <vt:lpstr>Tema</vt:lpstr>
      </vt:variant>
      <vt:variant>
        <vt:i4>1</vt:i4>
      </vt:variant>
      <vt:variant>
        <vt:lpstr>Bildrubriker</vt:lpstr>
      </vt:variant>
      <vt:variant>
        <vt:i4>40</vt:i4>
      </vt:variant>
    </vt:vector>
  </HeadingPairs>
  <TitlesOfParts>
    <vt:vector size="51" baseType="lpstr">
      <vt:lpstr>&amp;quot</vt:lpstr>
      <vt:lpstr>Arial</vt:lpstr>
      <vt:lpstr>Arial Black</vt:lpstr>
      <vt:lpstr>Arial Rounded MT Bold</vt:lpstr>
      <vt:lpstr>Calibri</vt:lpstr>
      <vt:lpstr>Calibri Light</vt:lpstr>
      <vt:lpstr>Franklin Gothic Demi Cond</vt:lpstr>
      <vt:lpstr>Japanese 3017</vt:lpstr>
      <vt:lpstr>Times New Roman</vt:lpstr>
      <vt:lpstr>Wingdings</vt:lpstr>
      <vt:lpstr>Office-tema</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Bouke van der Gaast</dc:creator>
  <cp:lastModifiedBy>Bouke van der Gaast</cp:lastModifiedBy>
  <cp:revision>166</cp:revision>
  <dcterms:created xsi:type="dcterms:W3CDTF">2018-09-02T17:34:02Z</dcterms:created>
  <dcterms:modified xsi:type="dcterms:W3CDTF">2018-09-13T18:26:46Z</dcterms:modified>
</cp:coreProperties>
</file>

<file path=docProps/thumbnail.jpeg>
</file>